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6">
  <p:sldMasterIdLst>
    <p:sldMasterId id="2147483691" r:id="rId1"/>
  </p:sldMasterIdLst>
  <p:notesMasterIdLst>
    <p:notesMasterId r:id="rId14"/>
  </p:notesMasterIdLst>
  <p:handoutMasterIdLst>
    <p:handoutMasterId r:id="rId15"/>
  </p:handoutMasterIdLst>
  <p:sldIdLst>
    <p:sldId id="353" r:id="rId2"/>
    <p:sldId id="355" r:id="rId3"/>
    <p:sldId id="356" r:id="rId4"/>
    <p:sldId id="357" r:id="rId5"/>
    <p:sldId id="358" r:id="rId6"/>
    <p:sldId id="359" r:id="rId7"/>
    <p:sldId id="360" r:id="rId8"/>
    <p:sldId id="361" r:id="rId9"/>
    <p:sldId id="362" r:id="rId10"/>
    <p:sldId id="364" r:id="rId11"/>
    <p:sldId id="366" r:id="rId12"/>
    <p:sldId id="367" r:id="rId13"/>
  </p:sldIdLst>
  <p:sldSz cx="9144000" cy="6858000" type="screen4x3"/>
  <p:notesSz cx="9874250" cy="6797675"/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2">
          <p15:clr>
            <a:srgbClr val="A4A3A4"/>
          </p15:clr>
        </p15:guide>
        <p15:guide id="2" pos="311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3333CC"/>
    <a:srgbClr val="FFCCCC"/>
    <a:srgbClr val="66CCFF"/>
    <a:srgbClr val="FFFF00"/>
    <a:srgbClr val="99CCFF"/>
    <a:srgbClr val="CCFFFF"/>
    <a:srgbClr val="CCECFF"/>
    <a:srgbClr val="8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無樣式、表格格線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1E4AEA4-8DFA-4A89-87EB-49C32662AFE0}" styleName="中等深淺樣式 2 - 輔色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D5ABB26-0587-4C30-8999-92F81FD0307C}" styleName="無樣式、無格線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ED083AE6-46FA-4A59-8FB0-9F97EB10719F}" styleName="淺色樣式 3 - 輔色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073A0DAA-6AF3-43AB-8588-CEC1D06C72B9}" styleName="中等深淺樣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D7B26C5-4107-4FEC-AEDC-1716B250A1EF}" styleName="淺色樣式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E8034E78-7F5D-4C2E-B375-FC64B27BC917}" styleName="深色樣式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C4B1156A-380E-4F78-BDF5-A606A8083BF9}" styleName="中等深淺樣式 4 - 輔色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EB344D84-9AFB-497E-A393-DC336BA19D2E}" styleName="中等深淺樣式 3 - 輔色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F5AB1C69-6EDB-4FF4-983F-18BD219EF322}" styleName="中等深淺樣式 2 - 輔色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638B1855-1B75-4FBE-930C-398BA8C253C6}" styleName="佈景主題樣式 2 - 輔色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佈景主題樣式 2 - 輔色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B4B98B0-60AC-42C2-AFA5-B58CD77FA1E5}" styleName="淺色樣式 1 - 輔色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327F97BB-C833-4FB7-BDE5-3F7075034690}" styleName="佈景主題樣式 2 - 輔色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C2FFA5D-87B4-456A-9821-1D502468CF0F}" styleName="佈景主題樣式 1 - 輔色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7DF18680-E054-41AD-8BC1-D1AEF772440D}" styleName="中等深淺樣式 2 - 輔色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35758FB7-9AC5-4552-8A53-C91805E547FA}" styleName="佈景主題樣式 1 - 輔色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D7AC3CCA-C797-4891-BE02-D94E43425B78}" styleName="中等深淺樣式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616DA210-FB5B-4158-B5E0-FEB733F419BA}" styleName="淺色樣式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926" autoAdjust="0"/>
    <p:restoredTop sz="78679" autoAdjust="0"/>
  </p:normalViewPr>
  <p:slideViewPr>
    <p:cSldViewPr>
      <p:cViewPr varScale="1">
        <p:scale>
          <a:sx n="58" d="100"/>
          <a:sy n="58" d="100"/>
        </p:scale>
        <p:origin x="1854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780"/>
    </p:cViewPr>
  </p:sorterViewPr>
  <p:notesViewPr>
    <p:cSldViewPr>
      <p:cViewPr varScale="1">
        <p:scale>
          <a:sx n="109" d="100"/>
          <a:sy n="109" d="100"/>
        </p:scale>
        <p:origin x="-438" y="-84"/>
      </p:cViewPr>
      <p:guideLst>
        <p:guide orient="horz" pos="2142"/>
        <p:guide pos="3111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27990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740" tIns="45370" rIns="90740" bIns="45370" numCol="1" anchor="t" anchorCtr="0" compatLnSpc="1">
            <a:prstTxWarp prst="textNoShape">
              <a:avLst/>
            </a:prstTxWarp>
          </a:bodyPr>
          <a:lstStyle>
            <a:lvl1pPr defTabSz="907459">
              <a:defRPr sz="1100">
                <a:latin typeface="Arial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594350" y="0"/>
            <a:ext cx="4278313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740" tIns="45370" rIns="90740" bIns="45370" numCol="1" anchor="t" anchorCtr="0" compatLnSpc="1">
            <a:prstTxWarp prst="textNoShape">
              <a:avLst/>
            </a:prstTxWarp>
          </a:bodyPr>
          <a:lstStyle>
            <a:lvl1pPr algn="r" defTabSz="907459">
              <a:defRPr sz="1100">
                <a:latin typeface="Arial" charset="0"/>
              </a:defRPr>
            </a:lvl1pPr>
          </a:lstStyle>
          <a:p>
            <a:pPr>
              <a:defRPr/>
            </a:pPr>
            <a:fld id="{E289C45F-CA0B-48F5-BE0B-D9CB8BA21E69}" type="datetime1">
              <a:rPr lang="zh-TW" altLang="en-US"/>
              <a:pPr>
                <a:defRPr/>
              </a:pPr>
              <a:t>2014/7/9</a:t>
            </a:fld>
            <a:endParaRPr lang="en-US" altLang="zh-TW"/>
          </a:p>
        </p:txBody>
      </p:sp>
      <p:sp>
        <p:nvSpPr>
          <p:cNvPr id="1024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456363"/>
            <a:ext cx="427990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740" tIns="45370" rIns="90740" bIns="45370" numCol="1" anchor="b" anchorCtr="0" compatLnSpc="1">
            <a:prstTxWarp prst="textNoShape">
              <a:avLst/>
            </a:prstTxWarp>
          </a:bodyPr>
          <a:lstStyle>
            <a:lvl1pPr defTabSz="907459">
              <a:defRPr sz="1100">
                <a:latin typeface="Arial" charset="0"/>
              </a:defRPr>
            </a:lvl1pPr>
          </a:lstStyle>
          <a:p>
            <a:pPr>
              <a:defRPr/>
            </a:pPr>
            <a:r>
              <a:rPr lang="en-US" altLang="zh-TW"/>
              <a:t>CSIE CIAL Lab</a:t>
            </a:r>
          </a:p>
        </p:txBody>
      </p:sp>
      <p:sp>
        <p:nvSpPr>
          <p:cNvPr id="1024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594350" y="6456363"/>
            <a:ext cx="4278313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740" tIns="45370" rIns="90740" bIns="45370" numCol="1" anchor="b" anchorCtr="0" compatLnSpc="1">
            <a:prstTxWarp prst="textNoShape">
              <a:avLst/>
            </a:prstTxWarp>
          </a:bodyPr>
          <a:lstStyle>
            <a:lvl1pPr algn="r" defTabSz="907459">
              <a:defRPr sz="1100">
                <a:latin typeface="Arial" charset="0"/>
              </a:defRPr>
            </a:lvl1pPr>
          </a:lstStyle>
          <a:p>
            <a:pPr>
              <a:defRPr/>
            </a:pPr>
            <a:fld id="{DEBB6D99-E97E-4AAA-9A86-E66A489BACA2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70962151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27990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740" tIns="45370" rIns="90740" bIns="45370" numCol="1" anchor="t" anchorCtr="0" compatLnSpc="1">
            <a:prstTxWarp prst="textNoShape">
              <a:avLst/>
            </a:prstTxWarp>
          </a:bodyPr>
          <a:lstStyle>
            <a:lvl1pPr defTabSz="907459">
              <a:defRPr sz="1100">
                <a:latin typeface="Arial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594350" y="0"/>
            <a:ext cx="4278313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740" tIns="45370" rIns="90740" bIns="45370" numCol="1" anchor="t" anchorCtr="0" compatLnSpc="1">
            <a:prstTxWarp prst="textNoShape">
              <a:avLst/>
            </a:prstTxWarp>
          </a:bodyPr>
          <a:lstStyle>
            <a:lvl1pPr algn="r" defTabSz="907459">
              <a:defRPr sz="1100">
                <a:latin typeface="Arial" charset="0"/>
              </a:defRPr>
            </a:lvl1pPr>
          </a:lstStyle>
          <a:p>
            <a:pPr>
              <a:defRPr/>
            </a:pPr>
            <a:fld id="{043A2D37-AB5B-49B0-BB23-7290DB0F4CED}" type="datetime1">
              <a:rPr lang="zh-TW" altLang="en-US"/>
              <a:pPr>
                <a:defRPr/>
              </a:pPr>
              <a:t>2014/7/9</a:t>
            </a:fld>
            <a:endParaRPr lang="en-US" altLang="zh-TW"/>
          </a:p>
        </p:txBody>
      </p:sp>
      <p:sp>
        <p:nvSpPr>
          <p:cNvPr id="614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40088" y="511175"/>
            <a:ext cx="3394075" cy="25463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39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87425" y="3228975"/>
            <a:ext cx="7899400" cy="305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740" tIns="45370" rIns="90740" bIns="4537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 smtClean="0"/>
              <a:t>按一下以編輯母片</a:t>
            </a:r>
          </a:p>
          <a:p>
            <a:pPr lvl="1"/>
            <a:r>
              <a:rPr lang="zh-TW" altLang="en-US" noProof="0" smtClean="0"/>
              <a:t>第二層</a:t>
            </a:r>
          </a:p>
          <a:p>
            <a:pPr lvl="2"/>
            <a:r>
              <a:rPr lang="zh-TW" altLang="en-US" noProof="0" smtClean="0"/>
              <a:t>第三層</a:t>
            </a:r>
          </a:p>
          <a:p>
            <a:pPr lvl="3"/>
            <a:r>
              <a:rPr lang="zh-TW" altLang="en-US" noProof="0" smtClean="0"/>
              <a:t>第四層</a:t>
            </a:r>
          </a:p>
          <a:p>
            <a:pPr lvl="4"/>
            <a:r>
              <a:rPr lang="zh-TW" altLang="en-US" noProof="0" smtClean="0"/>
              <a:t>第五層</a:t>
            </a:r>
          </a:p>
        </p:txBody>
      </p:sp>
      <p:sp>
        <p:nvSpPr>
          <p:cNvPr id="839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456363"/>
            <a:ext cx="427990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740" tIns="45370" rIns="90740" bIns="45370" numCol="1" anchor="b" anchorCtr="0" compatLnSpc="1">
            <a:prstTxWarp prst="textNoShape">
              <a:avLst/>
            </a:prstTxWarp>
          </a:bodyPr>
          <a:lstStyle>
            <a:lvl1pPr defTabSz="907459">
              <a:defRPr sz="1100">
                <a:latin typeface="Arial" charset="0"/>
              </a:defRPr>
            </a:lvl1pPr>
          </a:lstStyle>
          <a:p>
            <a:pPr>
              <a:defRPr/>
            </a:pPr>
            <a:r>
              <a:rPr lang="en-US" altLang="zh-TW"/>
              <a:t>CSIE CIAL Lab</a:t>
            </a:r>
          </a:p>
        </p:txBody>
      </p:sp>
      <p:sp>
        <p:nvSpPr>
          <p:cNvPr id="839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594350" y="6456363"/>
            <a:ext cx="4278313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740" tIns="45370" rIns="90740" bIns="45370" numCol="1" anchor="b" anchorCtr="0" compatLnSpc="1">
            <a:prstTxWarp prst="textNoShape">
              <a:avLst/>
            </a:prstTxWarp>
          </a:bodyPr>
          <a:lstStyle>
            <a:lvl1pPr algn="r" defTabSz="907459">
              <a:defRPr sz="1100">
                <a:latin typeface="Arial" charset="0"/>
              </a:defRPr>
            </a:lvl1pPr>
          </a:lstStyle>
          <a:p>
            <a:pPr>
              <a:defRPr/>
            </a:pPr>
            <a:fld id="{F04AD530-DFE8-409F-AC2F-A68CFC574FD5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722157013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defTabSz="906463"/>
            <a:fld id="{4A4AB603-4ADA-41CD-80B9-898D06F4B216}" type="slidenum">
              <a:rPr lang="en-US" altLang="zh-TW" smtClean="0">
                <a:latin typeface="Arial" pitchFamily="34" charset="0"/>
              </a:rPr>
              <a:pPr defTabSz="906463"/>
              <a:t>1</a:t>
            </a:fld>
            <a:endParaRPr lang="en-US" altLang="zh-TW" smtClean="0">
              <a:latin typeface="Arial" pitchFamily="34" charset="0"/>
            </a:endParaRPr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defTabSz="906463"/>
            <a:fld id="{EDC7BC5A-9160-415B-80D6-45289EFB534E}" type="datetime1">
              <a:rPr lang="zh-TW" altLang="en-US" smtClean="0">
                <a:latin typeface="Arial" pitchFamily="34" charset="0"/>
              </a:rPr>
              <a:pPr defTabSz="906463"/>
              <a:t>2014/7/9</a:t>
            </a:fld>
            <a:endParaRPr lang="en-US" altLang="zh-TW" smtClean="0">
              <a:latin typeface="Arial" pitchFamily="34" charset="0"/>
            </a:endParaRPr>
          </a:p>
        </p:txBody>
      </p:sp>
      <p:sp>
        <p:nvSpPr>
          <p:cNvPr id="6246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defTabSz="906463"/>
            <a:r>
              <a:rPr lang="en-US" altLang="zh-TW" smtClean="0">
                <a:latin typeface="Arial" pitchFamily="34" charset="0"/>
              </a:rPr>
              <a:t>CSIE CIAL Lab</a:t>
            </a:r>
          </a:p>
        </p:txBody>
      </p:sp>
      <p:sp>
        <p:nvSpPr>
          <p:cNvPr id="62469" name="Rectangle 7"/>
          <p:cNvSpPr txBox="1">
            <a:spLocks noGrp="1" noChangeArrowheads="1"/>
          </p:cNvSpPr>
          <p:nvPr/>
        </p:nvSpPr>
        <p:spPr bwMode="auto">
          <a:xfrm>
            <a:off x="5594350" y="6456363"/>
            <a:ext cx="4278313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740" tIns="45370" rIns="90740" bIns="45370" anchor="b"/>
          <a:lstStyle/>
          <a:p>
            <a:pPr algn="r" defTabSz="947738"/>
            <a:fld id="{9B16344A-3107-4325-B96D-581F2990343C}" type="slidenum">
              <a:rPr lang="en-US" altLang="zh-TW" sz="1100"/>
              <a:pPr algn="r" defTabSz="947738"/>
              <a:t>1</a:t>
            </a:fld>
            <a:endParaRPr lang="en-US" altLang="zh-TW" sz="1100"/>
          </a:p>
        </p:txBody>
      </p:sp>
      <p:sp>
        <p:nvSpPr>
          <p:cNvPr id="624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213100" y="509588"/>
            <a:ext cx="3397250" cy="2547937"/>
          </a:xfrm>
          <a:ln/>
        </p:spPr>
      </p:sp>
      <p:sp>
        <p:nvSpPr>
          <p:cNvPr id="6247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zh-TW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81906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 smtClean="0"/>
              <a:t>小魚</a:t>
            </a:r>
            <a:r>
              <a:rPr lang="en-US" altLang="zh-TW" dirty="0" smtClean="0"/>
              <a:t>1MB</a:t>
            </a:r>
            <a:endParaRPr lang="zh-TW" altLang="en-US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043A2D37-AB5B-49B0-BB23-7290DB0F4CED}" type="datetime1">
              <a:rPr lang="zh-TW" altLang="en-US" smtClean="0"/>
              <a:pPr>
                <a:defRPr/>
              </a:pPr>
              <a:t>2014/7/9</a:t>
            </a:fld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CSIE CIAL Lab</a:t>
            </a:r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04AD530-DFE8-409F-AC2F-A68CFC574FD5}" type="slidenum">
              <a:rPr lang="en-US" altLang="zh-TW" smtClean="0"/>
              <a:pPr>
                <a:defRPr/>
              </a:pPr>
              <a:t>11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5217380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/>
          <p:cNvSpPr>
            <a:spLocks noChangeArrowheads="1"/>
          </p:cNvSpPr>
          <p:nvPr/>
        </p:nvSpPr>
        <p:spPr bwMode="auto">
          <a:xfrm>
            <a:off x="228600" y="381000"/>
            <a:ext cx="8686800" cy="5638800"/>
          </a:xfrm>
          <a:prstGeom prst="roundRect">
            <a:avLst>
              <a:gd name="adj" fmla="val 7912"/>
            </a:avLst>
          </a:prstGeom>
          <a:solidFill>
            <a:schemeClr val="folHlink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/>
            <a:endParaRPr kumimoji="0" lang="zh-TW" altLang="zh-TW" sz="2400">
              <a:latin typeface="Times New Roman" pitchFamily="18" charset="0"/>
            </a:endParaRPr>
          </a:p>
        </p:txBody>
      </p:sp>
      <p:sp>
        <p:nvSpPr>
          <p:cNvPr id="5" name="AutoShape 3"/>
          <p:cNvSpPr>
            <a:spLocks noChangeArrowheads="1"/>
          </p:cNvSpPr>
          <p:nvPr/>
        </p:nvSpPr>
        <p:spPr bwMode="white">
          <a:xfrm>
            <a:off x="327025" y="488950"/>
            <a:ext cx="8435975" cy="4768850"/>
          </a:xfrm>
          <a:prstGeom prst="roundRect">
            <a:avLst>
              <a:gd name="adj" fmla="val 7310"/>
            </a:avLst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/>
            <a:endParaRPr kumimoji="0" lang="zh-TW" altLang="zh-TW" sz="2400">
              <a:latin typeface="Times New Roman" pitchFamily="18" charset="0"/>
            </a:endParaRPr>
          </a:p>
        </p:txBody>
      </p:sp>
      <p:sp>
        <p:nvSpPr>
          <p:cNvPr id="6" name="AutoShape 4"/>
          <p:cNvSpPr>
            <a:spLocks noChangeArrowheads="1"/>
          </p:cNvSpPr>
          <p:nvPr/>
        </p:nvSpPr>
        <p:spPr bwMode="blackWhite">
          <a:xfrm>
            <a:off x="1371600" y="3338513"/>
            <a:ext cx="6400800" cy="22860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50800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kumimoji="0" lang="zh-TW" altLang="zh-TW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ctrTitle"/>
          </p:nvPr>
        </p:nvSpPr>
        <p:spPr>
          <a:xfrm>
            <a:off x="685800" y="857250"/>
            <a:ext cx="7772400" cy="2266950"/>
          </a:xfrm>
        </p:spPr>
        <p:txBody>
          <a:bodyPr anchor="ctr" anchorCtr="1"/>
          <a:lstStyle>
            <a:lvl1pPr algn="ctr">
              <a:defRPr sz="4100" i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100358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1752600" y="3567113"/>
            <a:ext cx="5410200" cy="1905000"/>
          </a:xfrm>
        </p:spPr>
        <p:txBody>
          <a:bodyPr anchor="ctr"/>
          <a:lstStyle>
            <a:lvl1pPr marL="0" indent="0" algn="ctr">
              <a:buFont typeface="Wingdings" pitchFamily="2" charset="2"/>
              <a:buNone/>
              <a:defRPr sz="3300"/>
            </a:lvl1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CEEB4A-837F-49A6-B673-BC26A4192022}" type="datetime1">
              <a:rPr lang="zh-TW" altLang="en-US"/>
              <a:pPr>
                <a:defRPr/>
              </a:pPr>
              <a:t>2014/7/9</a:t>
            </a:fld>
            <a:endParaRPr lang="en-US" altLang="zh-TW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>
          <a:xfrm>
            <a:off x="2843213" y="6308725"/>
            <a:ext cx="4033837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National Cheng Kung University CSIE Computer &amp; Internet Architecture Lab </a:t>
            </a:r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308725"/>
            <a:ext cx="16002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6AA98F-05D8-44A8-9759-475B8088B8DB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B2E35E-D90F-4D83-B0CD-BBE9C6575D54}" type="datetime1">
              <a:rPr lang="zh-TW" altLang="en-US"/>
              <a:pPr>
                <a:defRPr/>
              </a:pPr>
              <a:t>2014/7/9</a:t>
            </a:fld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Computer &amp; Internet Architecture Lab</a:t>
            </a:r>
          </a:p>
          <a:p>
            <a:pPr>
              <a:defRPr/>
            </a:pPr>
            <a:r>
              <a:rPr lang="en-US" altLang="zh-TW"/>
              <a:t>CSIE, National Cheng Kung University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152D30-0AE7-42A3-B1E7-A1874917EA8D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534150" y="549275"/>
            <a:ext cx="1924050" cy="53943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762000" y="549275"/>
            <a:ext cx="5619750" cy="53943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3AC67E-EAB6-4956-B8AE-B6521676F9E0}" type="datetime1">
              <a:rPr lang="zh-TW" altLang="en-US"/>
              <a:pPr>
                <a:defRPr/>
              </a:pPr>
              <a:t>2014/7/9</a:t>
            </a:fld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Computer &amp; Internet Architecture Lab</a:t>
            </a:r>
          </a:p>
          <a:p>
            <a:pPr>
              <a:defRPr/>
            </a:pPr>
            <a:r>
              <a:rPr lang="en-US" altLang="zh-TW"/>
              <a:t>CSIE, National Cheng Kung University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27A223-2DA6-4EBF-8107-7051207CD747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標題，文字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62000" y="549275"/>
            <a:ext cx="7696200" cy="592138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sz="half" idx="1"/>
          </p:nvPr>
        </p:nvSpPr>
        <p:spPr>
          <a:xfrm>
            <a:off x="762000" y="1412875"/>
            <a:ext cx="3771900" cy="4530725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86300" y="1412875"/>
            <a:ext cx="3771900" cy="4530725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961526-E49D-4E81-A6CE-EBD204B44E1D}" type="datetime1">
              <a:rPr lang="zh-TW" altLang="en-US"/>
              <a:pPr>
                <a:defRPr/>
              </a:pPr>
              <a:t>2014/7/9</a:t>
            </a:fld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Computer &amp; Internet Architecture Lab</a:t>
            </a:r>
          </a:p>
          <a:p>
            <a:pPr>
              <a:defRPr/>
            </a:pPr>
            <a:r>
              <a:rPr lang="en-US" altLang="zh-TW"/>
              <a:t>CSIE, National Cheng Kung University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D29E2D-6B4F-4CD3-A3D3-C4E701E0407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標題及表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62000" y="549275"/>
            <a:ext cx="7696200" cy="592138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表格版面配置區 2"/>
          <p:cNvSpPr>
            <a:spLocks noGrp="1"/>
          </p:cNvSpPr>
          <p:nvPr>
            <p:ph type="tbl" idx="1"/>
          </p:nvPr>
        </p:nvSpPr>
        <p:spPr>
          <a:xfrm>
            <a:off x="762000" y="1412875"/>
            <a:ext cx="7696200" cy="4530725"/>
          </a:xfrm>
        </p:spPr>
        <p:txBody>
          <a:bodyPr/>
          <a:lstStyle/>
          <a:p>
            <a:pPr lvl="0"/>
            <a:endParaRPr lang="zh-TW" alt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32347E-8533-4D5D-9307-04648A9487D3}" type="datetime1">
              <a:rPr lang="zh-TW" altLang="en-US"/>
              <a:pPr>
                <a:defRPr/>
              </a:pPr>
              <a:t>2014/7/9</a:t>
            </a:fld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Computer &amp; Internet Architecture Lab</a:t>
            </a:r>
          </a:p>
          <a:p>
            <a:pPr>
              <a:defRPr/>
            </a:pPr>
            <a:r>
              <a:rPr lang="en-US" altLang="zh-TW"/>
              <a:t>CSIE, National Cheng Kung University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2B1232-DF00-448C-ACCD-8843BA4DAAA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575556" y="6308725"/>
            <a:ext cx="2057400" cy="45720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6B8756-D039-4654-B67B-236A94C2B8EC}" type="datetime1">
              <a:rPr lang="zh-TW" altLang="en-US"/>
              <a:pPr>
                <a:defRPr/>
              </a:pPr>
              <a:t>2014/7/9</a:t>
            </a:fld>
            <a:endParaRPr lang="en-US" altLang="zh-TW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2699792" y="6320172"/>
            <a:ext cx="3960812" cy="45720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 dirty="0"/>
              <a:t>Computer &amp; Internet Architecture Lab</a:t>
            </a:r>
          </a:p>
          <a:p>
            <a:pPr>
              <a:defRPr/>
            </a:pPr>
            <a:r>
              <a:rPr lang="en-US" altLang="zh-TW" dirty="0"/>
              <a:t>CSIE, National Cheng Kung University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F3F63C-EE3D-4A67-9BE8-F52E6A2DE316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42D7D3-D90F-4FA7-85EA-0085D9F9F68E}" type="datetime1">
              <a:rPr lang="zh-TW" altLang="en-US"/>
              <a:pPr>
                <a:defRPr/>
              </a:pPr>
              <a:t>2014/7/9</a:t>
            </a:fld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Computer &amp; Internet Architecture Lab</a:t>
            </a:r>
          </a:p>
          <a:p>
            <a:pPr>
              <a:defRPr/>
            </a:pPr>
            <a:r>
              <a:rPr lang="en-US" altLang="zh-TW"/>
              <a:t>CSIE, National Cheng Kung University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A1F8A9-F018-403C-95E5-B930BC7EB062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762000" y="1412875"/>
            <a:ext cx="37719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86300" y="1412875"/>
            <a:ext cx="37719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0AF0F4-2DE8-4136-BAAA-B37B064CB51A}" type="datetime1">
              <a:rPr lang="zh-TW" altLang="en-US"/>
              <a:pPr>
                <a:defRPr/>
              </a:pPr>
              <a:t>2014/7/9</a:t>
            </a:fld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Computer &amp; Internet Architecture Lab</a:t>
            </a:r>
          </a:p>
          <a:p>
            <a:pPr>
              <a:defRPr/>
            </a:pPr>
            <a:r>
              <a:rPr lang="en-US" altLang="zh-TW"/>
              <a:t>CSIE, National Cheng Kung University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7D8956-5698-4235-87A2-43FFF884C16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985ADF-9CBB-459F-AF59-0FFDF81DA190}" type="datetime1">
              <a:rPr lang="zh-TW" altLang="en-US"/>
              <a:pPr>
                <a:defRPr/>
              </a:pPr>
              <a:t>2014/7/9</a:t>
            </a:fld>
            <a:endParaRPr lang="en-US" altLang="zh-TW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Computer &amp; Internet Architecture Lab</a:t>
            </a:r>
          </a:p>
          <a:p>
            <a:pPr>
              <a:defRPr/>
            </a:pPr>
            <a:r>
              <a:rPr lang="en-US" altLang="zh-TW"/>
              <a:t>CSIE, National Cheng Kung University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DE3430-33CF-497A-B2AB-4A94C5B3686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539552" y="6308725"/>
            <a:ext cx="2057400" cy="45720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E6EDF2-D4BD-47D7-9130-8FC2052C6EDB}" type="datetime1">
              <a:rPr lang="zh-TW" altLang="en-US"/>
              <a:pPr>
                <a:defRPr/>
              </a:pPr>
              <a:t>2014/7/9</a:t>
            </a:fld>
            <a:endParaRPr lang="en-US" altLang="zh-TW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2699792" y="6320172"/>
            <a:ext cx="3960812" cy="45720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Computer &amp; Internet Architecture Lab</a:t>
            </a:r>
          </a:p>
          <a:p>
            <a:pPr>
              <a:defRPr/>
            </a:pPr>
            <a:r>
              <a:rPr lang="en-US" altLang="zh-TW"/>
              <a:t>CSIE, National Cheng Kung University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22683A-7018-4BAB-8721-AD6325F5AF93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11EAFE-E229-428A-9344-861A6FE10076}" type="datetime1">
              <a:rPr lang="zh-TW" altLang="en-US"/>
              <a:pPr>
                <a:defRPr/>
              </a:pPr>
              <a:t>2014/7/9</a:t>
            </a:fld>
            <a:endParaRPr lang="en-US" altLang="zh-TW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Computer &amp; Internet Architecture Lab</a:t>
            </a:r>
          </a:p>
          <a:p>
            <a:pPr>
              <a:defRPr/>
            </a:pPr>
            <a:r>
              <a:rPr lang="en-US" altLang="zh-TW"/>
              <a:t>CSIE, National Cheng Kung University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11572C-5C2E-49A2-965C-7CB8B2360B43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6B20FA-DD94-413D-B82E-528B523AE877}" type="datetime1">
              <a:rPr lang="zh-TW" altLang="en-US"/>
              <a:pPr>
                <a:defRPr/>
              </a:pPr>
              <a:t>2014/7/9</a:t>
            </a:fld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Computer &amp; Internet Architecture Lab</a:t>
            </a:r>
          </a:p>
          <a:p>
            <a:pPr>
              <a:defRPr/>
            </a:pPr>
            <a:r>
              <a:rPr lang="en-US" altLang="zh-TW"/>
              <a:t>CSIE, National Cheng Kung University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7F71D9-75DE-4C83-A83F-0AED518840B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B0AE51-52AB-4210-ACC9-678CAB4E789C}" type="datetime1">
              <a:rPr lang="zh-TW" altLang="en-US"/>
              <a:pPr>
                <a:defRPr/>
              </a:pPr>
              <a:t>2014/7/9</a:t>
            </a:fld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Computer &amp; Internet Architecture Lab</a:t>
            </a:r>
          </a:p>
          <a:p>
            <a:pPr>
              <a:defRPr/>
            </a:pPr>
            <a:r>
              <a:rPr lang="en-US" altLang="zh-TW"/>
              <a:t>CSIE, National Cheng Kung University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72CD28-92F7-4E71-AC93-D23BD4717A20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549275"/>
            <a:ext cx="7696200" cy="592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412875"/>
            <a:ext cx="76962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9933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62000" y="6308725"/>
            <a:ext cx="2057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0" sz="1400">
                <a:latin typeface="Arial" charset="0"/>
              </a:defRPr>
            </a:lvl1pPr>
          </a:lstStyle>
          <a:p>
            <a:pPr>
              <a:defRPr/>
            </a:pPr>
            <a:fld id="{9DAE4238-3A07-464A-8BD3-BA5F6D62104E}" type="datetime1">
              <a:rPr lang="zh-TW" altLang="en-US"/>
              <a:pPr>
                <a:defRPr/>
              </a:pPr>
              <a:t>2014/7/9</a:t>
            </a:fld>
            <a:endParaRPr lang="en-US" altLang="zh-TW"/>
          </a:p>
        </p:txBody>
      </p:sp>
      <p:sp>
        <p:nvSpPr>
          <p:cNvPr id="9933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32138" y="6273800"/>
            <a:ext cx="39608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0" sz="1400">
                <a:latin typeface="Arial" charset="0"/>
              </a:defRPr>
            </a:lvl1pPr>
          </a:lstStyle>
          <a:p>
            <a:pPr>
              <a:defRPr/>
            </a:pPr>
            <a:r>
              <a:rPr lang="en-US" altLang="zh-TW"/>
              <a:t>Computer &amp; Internet Architecture Lab</a:t>
            </a:r>
          </a:p>
          <a:p>
            <a:pPr>
              <a:defRPr/>
            </a:pPr>
            <a:r>
              <a:rPr lang="en-US" altLang="zh-TW"/>
              <a:t>CSIE, National Cheng Kung University</a:t>
            </a:r>
          </a:p>
        </p:txBody>
      </p:sp>
      <p:sp>
        <p:nvSpPr>
          <p:cNvPr id="9933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920038" y="6308725"/>
            <a:ext cx="9890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0" sz="1400">
                <a:latin typeface="Arial" charset="0"/>
              </a:defRPr>
            </a:lvl1pPr>
          </a:lstStyle>
          <a:p>
            <a:pPr>
              <a:defRPr/>
            </a:pPr>
            <a:fld id="{7EA6CC49-A81B-4B85-B434-D76FD2EC00E6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  <p:grpSp>
        <p:nvGrpSpPr>
          <p:cNvPr id="1031" name="Group 10"/>
          <p:cNvGrpSpPr>
            <a:grpSpLocks/>
          </p:cNvGrpSpPr>
          <p:nvPr/>
        </p:nvGrpSpPr>
        <p:grpSpPr bwMode="auto">
          <a:xfrm>
            <a:off x="168275" y="212725"/>
            <a:ext cx="8823325" cy="6096000"/>
            <a:chOff x="106" y="28"/>
            <a:chExt cx="5558" cy="3840"/>
          </a:xfrm>
        </p:grpSpPr>
        <p:sp>
          <p:nvSpPr>
            <p:cNvPr id="1032" name="AutoShape 8"/>
            <p:cNvSpPr>
              <a:spLocks noChangeArrowheads="1"/>
            </p:cNvSpPr>
            <p:nvPr/>
          </p:nvSpPr>
          <p:spPr bwMode="auto">
            <a:xfrm>
              <a:off x="106" y="28"/>
              <a:ext cx="5558" cy="3840"/>
            </a:xfrm>
            <a:prstGeom prst="roundRect">
              <a:avLst>
                <a:gd name="adj" fmla="val 11046"/>
              </a:avLst>
            </a:prstGeom>
            <a:noFill/>
            <a:ln w="28575">
              <a:solidFill>
                <a:schemeClr val="fol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kumimoji="0" lang="zh-TW" altLang="zh-TW" sz="2400">
                <a:latin typeface="Times New Roman" pitchFamily="18" charset="0"/>
              </a:endParaRPr>
            </a:p>
          </p:txBody>
        </p:sp>
        <p:sp>
          <p:nvSpPr>
            <p:cNvPr id="1033" name="Line 9"/>
            <p:cNvSpPr>
              <a:spLocks noChangeShapeType="1"/>
            </p:cNvSpPr>
            <p:nvPr/>
          </p:nvSpPr>
          <p:spPr bwMode="auto">
            <a:xfrm>
              <a:off x="480" y="709"/>
              <a:ext cx="4848" cy="0"/>
            </a:xfrm>
            <a:prstGeom prst="line">
              <a:avLst/>
            </a:prstGeom>
            <a:noFill/>
            <a:ln w="38100">
              <a:solidFill>
                <a:schemeClr val="folHlink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6" r:id="rId1"/>
    <p:sldLayoutId id="2147483874" r:id="rId2"/>
    <p:sldLayoutId id="2147483875" r:id="rId3"/>
    <p:sldLayoutId id="2147483876" r:id="rId4"/>
    <p:sldLayoutId id="2147483877" r:id="rId5"/>
    <p:sldLayoutId id="2147483878" r:id="rId6"/>
    <p:sldLayoutId id="2147483879" r:id="rId7"/>
    <p:sldLayoutId id="2147483880" r:id="rId8"/>
    <p:sldLayoutId id="2147483881" r:id="rId9"/>
    <p:sldLayoutId id="2147483882" r:id="rId10"/>
    <p:sldLayoutId id="2147483883" r:id="rId11"/>
    <p:sldLayoutId id="2147483884" r:id="rId12"/>
    <p:sldLayoutId id="2147483885" r:id="rId13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33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3300">
          <a:solidFill>
            <a:schemeClr val="tx2"/>
          </a:solidFill>
          <a:latin typeface="Arial Black" pitchFamily="34" charset="0"/>
          <a:ea typeface="新細明體" pitchFamily="18" charset="-12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3300">
          <a:solidFill>
            <a:schemeClr val="tx2"/>
          </a:solidFill>
          <a:latin typeface="Arial Black" pitchFamily="34" charset="0"/>
          <a:ea typeface="新細明體" pitchFamily="18" charset="-12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3300">
          <a:solidFill>
            <a:schemeClr val="tx2"/>
          </a:solidFill>
          <a:latin typeface="Arial Black" pitchFamily="34" charset="0"/>
          <a:ea typeface="新細明體" pitchFamily="18" charset="-12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3300">
          <a:solidFill>
            <a:schemeClr val="tx2"/>
          </a:solidFill>
          <a:latin typeface="Arial Black" pitchFamily="34" charset="0"/>
          <a:ea typeface="新細明體" pitchFamily="18" charset="-120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3300">
          <a:solidFill>
            <a:schemeClr val="tx2"/>
          </a:solidFill>
          <a:latin typeface="Arial Black" pitchFamily="34" charset="0"/>
          <a:ea typeface="新細明體" pitchFamily="18" charset="-120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3300">
          <a:solidFill>
            <a:schemeClr val="tx2"/>
          </a:solidFill>
          <a:latin typeface="Arial Black" pitchFamily="34" charset="0"/>
          <a:ea typeface="新細明體" pitchFamily="18" charset="-120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3300">
          <a:solidFill>
            <a:schemeClr val="tx2"/>
          </a:solidFill>
          <a:latin typeface="Arial Black" pitchFamily="34" charset="0"/>
          <a:ea typeface="新細明體" pitchFamily="18" charset="-120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3300">
          <a:solidFill>
            <a:schemeClr val="tx2"/>
          </a:solidFill>
          <a:latin typeface="Arial Black" pitchFamily="34" charset="0"/>
          <a:ea typeface="新細明體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pitchFamily="2" charset="2"/>
        <a:buChar char="l"/>
        <a:defRPr kumimoji="1" sz="31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50000"/>
        <a:buChar char="•"/>
        <a:defRPr kumimoji="1" sz="26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50000"/>
        <a:buChar char="•"/>
        <a:defRPr kumimoji="1" sz="22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150000"/>
        <a:buChar char="•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58775" y="1052512"/>
            <a:ext cx="8316913" cy="1949451"/>
          </a:xfrm>
        </p:spPr>
        <p:txBody>
          <a:bodyPr/>
          <a:lstStyle/>
          <a:p>
            <a:r>
              <a:rPr lang="en-US" altLang="zh-TW" sz="2400" i="0" dirty="0"/>
              <a:t>Reorganized and Compact DFA for Efficient</a:t>
            </a:r>
            <a:br>
              <a:rPr lang="en-US" altLang="zh-TW" sz="2400" i="0" dirty="0"/>
            </a:br>
            <a:r>
              <a:rPr lang="en-US" altLang="zh-TW" sz="2400" i="0" dirty="0"/>
              <a:t>Regular Expression Matching</a:t>
            </a:r>
            <a:endParaRPr lang="en-US" altLang="zh-TW" sz="2400" b="1" i="0" dirty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03647" y="3429000"/>
            <a:ext cx="6444717" cy="2160588"/>
          </a:xfrm>
        </p:spPr>
        <p:txBody>
          <a:bodyPr/>
          <a:lstStyle/>
          <a:p>
            <a:pPr algn="l"/>
            <a:r>
              <a:rPr lang="en-US" altLang="zh-TW" sz="2000" dirty="0"/>
              <a:t>Authors: Kai </a:t>
            </a:r>
            <a:r>
              <a:rPr lang="en-US" altLang="zh-TW" sz="2000" dirty="0" smtClean="0"/>
              <a:t>Wang, </a:t>
            </a:r>
            <a:r>
              <a:rPr lang="en-US" altLang="zh-TW" sz="2000" dirty="0" err="1"/>
              <a:t>Yaxuan</a:t>
            </a:r>
            <a:r>
              <a:rPr lang="en-US" altLang="zh-TW" sz="2000" dirty="0"/>
              <a:t> </a:t>
            </a:r>
            <a:r>
              <a:rPr lang="en-US" altLang="zh-TW" sz="2000" dirty="0" smtClean="0"/>
              <a:t>Qi, </a:t>
            </a:r>
            <a:r>
              <a:rPr lang="en-US" altLang="zh-TW" sz="2000" dirty="0" err="1"/>
              <a:t>Yibo</a:t>
            </a:r>
            <a:r>
              <a:rPr lang="en-US" altLang="zh-TW" sz="2000" dirty="0"/>
              <a:t> </a:t>
            </a:r>
            <a:r>
              <a:rPr lang="en-US" altLang="zh-TW" sz="2000" dirty="0" err="1" smtClean="0"/>
              <a:t>Xue</a:t>
            </a:r>
            <a:r>
              <a:rPr lang="en-US" altLang="zh-TW" sz="2000" dirty="0" smtClean="0"/>
              <a:t>, </a:t>
            </a:r>
            <a:r>
              <a:rPr lang="en-US" altLang="zh-TW" sz="2000" dirty="0"/>
              <a:t>Jun </a:t>
            </a:r>
            <a:r>
              <a:rPr lang="en-US" altLang="zh-TW" sz="2000" dirty="0" smtClean="0"/>
              <a:t>Li</a:t>
            </a:r>
          </a:p>
          <a:p>
            <a:pPr algn="l"/>
            <a:r>
              <a:rPr lang="en-US" altLang="zh-TW" sz="2000" dirty="0" smtClean="0"/>
              <a:t>Publisher: </a:t>
            </a:r>
            <a:r>
              <a:rPr lang="en-US" altLang="zh-TW" sz="2000" dirty="0"/>
              <a:t>IEEE ICC 2011</a:t>
            </a:r>
            <a:endParaRPr lang="en-US" altLang="zh-TW" sz="2000" dirty="0" smtClean="0"/>
          </a:p>
          <a:p>
            <a:pPr algn="l"/>
            <a:r>
              <a:rPr lang="en-US" altLang="zh-TW" sz="2000" dirty="0" smtClean="0"/>
              <a:t>Present: Pei-Hua Huang</a:t>
            </a:r>
          </a:p>
          <a:p>
            <a:pPr algn="l"/>
            <a:r>
              <a:rPr lang="en-US" altLang="zh-TW" sz="2000" dirty="0" smtClean="0"/>
              <a:t>Date</a:t>
            </a:r>
            <a:r>
              <a:rPr lang="en-US" altLang="zh-TW" sz="2000" dirty="0"/>
              <a:t>: </a:t>
            </a:r>
            <a:r>
              <a:rPr lang="en-US" altLang="zh-TW" sz="2000" dirty="0" smtClean="0"/>
              <a:t>2014/07/07</a:t>
            </a:r>
            <a:endParaRPr lang="en-US" altLang="zh-TW" sz="2000" dirty="0"/>
          </a:p>
          <a:p>
            <a:pPr eaLnBrk="1" hangingPunct="1">
              <a:lnSpc>
                <a:spcPct val="90000"/>
              </a:lnSpc>
            </a:pPr>
            <a:endParaRPr kumimoji="0" lang="en-US" altLang="zh-TW" sz="200" dirty="0" smtClean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00113" y="1403350"/>
            <a:ext cx="7559675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/>
            <a:endParaRPr lang="zh-TW" altLang="en-US" sz="2800" b="1">
              <a:solidFill>
                <a:schemeClr val="tx2"/>
              </a:solidFill>
              <a:latin typeface="Arial Black" pitchFamily="34" charset="0"/>
              <a:ea typeface="標楷體" pitchFamily="65" charset="-120"/>
            </a:endParaRPr>
          </a:p>
        </p:txBody>
      </p:sp>
      <p:sp>
        <p:nvSpPr>
          <p:cNvPr id="3077" name="Rectangle 5"/>
          <p:cNvSpPr>
            <a:spLocks noChangeArrowheads="1"/>
          </p:cNvSpPr>
          <p:nvPr/>
        </p:nvSpPr>
        <p:spPr bwMode="auto">
          <a:xfrm>
            <a:off x="1600200" y="6016625"/>
            <a:ext cx="5961063" cy="5810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 eaLnBrk="0" hangingPunct="0"/>
            <a:r>
              <a:rPr lang="en-US" altLang="zh-TW" sz="1600"/>
              <a:t>Department of Computer Science and Information Engineering </a:t>
            </a:r>
          </a:p>
          <a:p>
            <a:pPr algn="ctr" eaLnBrk="0" hangingPunct="0"/>
            <a:r>
              <a:rPr lang="en-US" altLang="zh-TW" sz="1600"/>
              <a:t>National Cheng Kung University, Taiwan R.O.C.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PERFORMANCE EVALUATION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Computer &amp; Internet Architecture Lab</a:t>
            </a:r>
          </a:p>
          <a:p>
            <a:pPr>
              <a:defRPr/>
            </a:pPr>
            <a:r>
              <a:rPr lang="en-US" altLang="zh-TW" smtClean="0"/>
              <a:t>CSIE, National Cheng Kung University</a:t>
            </a:r>
            <a:endParaRPr lang="en-US" altLang="zh-TW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F3F63C-EE3D-4A67-9BE8-F52E6A2DE316}" type="slidenum">
              <a:rPr lang="en-US" altLang="zh-TW" smtClean="0"/>
              <a:pPr>
                <a:defRPr/>
              </a:pPr>
              <a:t>10</a:t>
            </a:fld>
            <a:endParaRPr lang="en-US" altLang="zh-TW"/>
          </a:p>
        </p:txBody>
      </p:sp>
      <p:pic>
        <p:nvPicPr>
          <p:cNvPr id="7" name="圖片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4425" y="1700808"/>
            <a:ext cx="7583775" cy="40675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9536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PERFORMANCE EVALUATION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Computer &amp; Internet Architecture Lab</a:t>
            </a:r>
          </a:p>
          <a:p>
            <a:pPr>
              <a:defRPr/>
            </a:pPr>
            <a:r>
              <a:rPr lang="en-US" altLang="zh-TW" smtClean="0"/>
              <a:t>CSIE, National Cheng Kung University</a:t>
            </a:r>
            <a:endParaRPr lang="en-US" altLang="zh-TW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F3F63C-EE3D-4A67-9BE8-F52E6A2DE316}" type="slidenum">
              <a:rPr lang="en-US" altLang="zh-TW" smtClean="0"/>
              <a:pPr>
                <a:defRPr/>
              </a:pPr>
              <a:t>11</a:t>
            </a:fld>
            <a:endParaRPr lang="en-US" altLang="zh-TW"/>
          </a:p>
        </p:txBody>
      </p:sp>
      <p:pic>
        <p:nvPicPr>
          <p:cNvPr id="6" name="圖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51552" y="1764333"/>
            <a:ext cx="6057292" cy="41792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4481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PERFORMANCE EVALUATION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Computer &amp; Internet Architecture Lab</a:t>
            </a:r>
          </a:p>
          <a:p>
            <a:pPr>
              <a:defRPr/>
            </a:pPr>
            <a:r>
              <a:rPr lang="en-US" altLang="zh-TW" smtClean="0"/>
              <a:t>CSIE, National Cheng Kung University</a:t>
            </a:r>
            <a:endParaRPr lang="en-US" altLang="zh-TW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F3F63C-EE3D-4A67-9BE8-F52E6A2DE316}" type="slidenum">
              <a:rPr lang="en-US" altLang="zh-TW" smtClean="0"/>
              <a:pPr>
                <a:defRPr/>
              </a:pPr>
              <a:t>12</a:t>
            </a:fld>
            <a:endParaRPr lang="en-US" altLang="zh-TW"/>
          </a:p>
        </p:txBody>
      </p:sp>
      <p:pic>
        <p:nvPicPr>
          <p:cNvPr id="6" name="圖片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19338" y="1573262"/>
            <a:ext cx="6300700" cy="42099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8326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Problem Description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sz="2400" dirty="0" smtClean="0"/>
              <a:t>A DFA </a:t>
            </a:r>
            <a:r>
              <a:rPr lang="en-US" altLang="zh-TW" sz="2400" dirty="0"/>
              <a:t>can be represented by a two-dimensional table </a:t>
            </a:r>
            <a:r>
              <a:rPr lang="en-US" altLang="zh-TW" sz="2400" dirty="0" smtClean="0"/>
              <a:t>Δ</a:t>
            </a:r>
            <a:r>
              <a:rPr lang="en-US" altLang="zh-TW" sz="1600" i="1" dirty="0" smtClean="0"/>
              <a:t>N*M</a:t>
            </a:r>
            <a:r>
              <a:rPr lang="en-US" altLang="zh-TW" sz="2400" i="1" dirty="0" smtClean="0"/>
              <a:t>, </a:t>
            </a:r>
            <a:r>
              <a:rPr lang="en-US" altLang="zh-TW" sz="2400" dirty="0" smtClean="0"/>
              <a:t>each </a:t>
            </a:r>
            <a:r>
              <a:rPr lang="en-US" altLang="zh-TW" sz="2400" dirty="0"/>
              <a:t>element </a:t>
            </a:r>
            <a:r>
              <a:rPr lang="en-US" altLang="zh-TW" sz="2400" i="1" dirty="0"/>
              <a:t>δ</a:t>
            </a:r>
            <a:r>
              <a:rPr lang="en-US" altLang="zh-TW" sz="2400" dirty="0"/>
              <a:t>(</a:t>
            </a:r>
            <a:r>
              <a:rPr lang="en-US" altLang="zh-TW" sz="2400" i="1" dirty="0" err="1"/>
              <a:t>φ</a:t>
            </a:r>
            <a:r>
              <a:rPr lang="en-US" altLang="zh-TW" sz="1600" i="1" dirty="0" err="1"/>
              <a:t>w</a:t>
            </a:r>
            <a:r>
              <a:rPr lang="en-US" altLang="zh-TW" sz="2400" dirty="0"/>
              <a:t>, </a:t>
            </a:r>
            <a:r>
              <a:rPr lang="en-US" altLang="zh-TW" sz="2400" i="1" dirty="0" err="1"/>
              <a:t>σ</a:t>
            </a:r>
            <a:r>
              <a:rPr lang="en-US" altLang="zh-TW" sz="1600" i="1" dirty="0" err="1"/>
              <a:t>κ</a:t>
            </a:r>
            <a:r>
              <a:rPr lang="en-US" altLang="zh-TW" sz="2400" dirty="0"/>
              <a:t>) in Δ</a:t>
            </a:r>
            <a:r>
              <a:rPr lang="en-US" altLang="zh-TW" sz="1600" i="1" dirty="0"/>
              <a:t>N*M</a:t>
            </a:r>
            <a:r>
              <a:rPr lang="en-US" altLang="zh-TW" sz="2400" i="1" dirty="0"/>
              <a:t> </a:t>
            </a:r>
            <a:r>
              <a:rPr lang="en-US" altLang="zh-TW" sz="2400" dirty="0"/>
              <a:t>stands for </a:t>
            </a:r>
            <a:r>
              <a:rPr lang="en-US" altLang="zh-TW" sz="2400" dirty="0" smtClean="0"/>
              <a:t>the next-state </a:t>
            </a:r>
            <a:r>
              <a:rPr lang="en-US" altLang="zh-TW" sz="2400" dirty="0"/>
              <a:t>transition of state </a:t>
            </a:r>
            <a:r>
              <a:rPr lang="en-US" altLang="zh-TW" sz="2400" i="1" dirty="0" err="1"/>
              <a:t>φ</a:t>
            </a:r>
            <a:r>
              <a:rPr lang="en-US" altLang="zh-TW" sz="1600" i="1" dirty="0" err="1"/>
              <a:t>w</a:t>
            </a:r>
            <a:r>
              <a:rPr lang="en-US" altLang="zh-TW" sz="2400" i="1" dirty="0"/>
              <a:t> </a:t>
            </a:r>
            <a:r>
              <a:rPr lang="en-US" altLang="zh-TW" sz="2400" dirty="0"/>
              <a:t>corresponding to input </a:t>
            </a:r>
            <a:r>
              <a:rPr lang="en-US" altLang="zh-TW" sz="2400" dirty="0" smtClean="0"/>
              <a:t>character </a:t>
            </a:r>
            <a:r>
              <a:rPr lang="el-GR" altLang="zh-TW" sz="2400" i="1" dirty="0" smtClean="0"/>
              <a:t>σ</a:t>
            </a:r>
            <a:r>
              <a:rPr lang="el-GR" altLang="zh-TW" sz="1600" i="1" dirty="0" smtClean="0"/>
              <a:t>κ</a:t>
            </a:r>
            <a:endParaRPr lang="en-US" altLang="zh-TW" sz="1600" i="1" dirty="0" smtClean="0"/>
          </a:p>
          <a:p>
            <a:r>
              <a:rPr lang="en-US" altLang="zh-TW" sz="2400" dirty="0" smtClean="0"/>
              <a:t>In real-life rule </a:t>
            </a:r>
            <a:r>
              <a:rPr lang="en-US" altLang="zh-TW" sz="2400" dirty="0"/>
              <a:t>sets, almost every state can share the same </a:t>
            </a:r>
            <a:r>
              <a:rPr lang="en-US" altLang="zh-TW" sz="2400" dirty="0" smtClean="0"/>
              <a:t>next-state transitions </a:t>
            </a:r>
            <a:r>
              <a:rPr lang="en-US" altLang="zh-TW" sz="2400" dirty="0"/>
              <a:t>with multiple other states for most input characters</a:t>
            </a:r>
            <a:endParaRPr lang="zh-TW" altLang="en-US" sz="2400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Computer &amp; Internet Architecture Lab</a:t>
            </a:r>
          </a:p>
          <a:p>
            <a:pPr>
              <a:defRPr/>
            </a:pPr>
            <a:r>
              <a:rPr lang="en-US" altLang="zh-TW" smtClean="0"/>
              <a:t>CSIE, National Cheng Kung University</a:t>
            </a:r>
            <a:endParaRPr lang="en-US" altLang="zh-TW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F3F63C-EE3D-4A67-9BE8-F52E6A2DE316}" type="slidenum">
              <a:rPr lang="en-US" altLang="zh-TW" smtClean="0"/>
              <a:pPr>
                <a:defRPr/>
              </a:pPr>
              <a:t>2</a:t>
            </a:fld>
            <a:endParaRPr lang="en-US" altLang="zh-TW"/>
          </a:p>
        </p:txBody>
      </p:sp>
      <p:pic>
        <p:nvPicPr>
          <p:cNvPr id="7" name="圖片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68044" y="3678237"/>
            <a:ext cx="3656422" cy="27858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023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Bitmap Compression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sz="2400" dirty="0"/>
              <a:t>Bitmap compression </a:t>
            </a:r>
            <a:r>
              <a:rPr lang="en-US" altLang="zh-TW" sz="2400" dirty="0" smtClean="0"/>
              <a:t>technique utilized </a:t>
            </a:r>
            <a:r>
              <a:rPr lang="en-US" altLang="zh-TW" sz="2400" dirty="0"/>
              <a:t>in existing </a:t>
            </a:r>
            <a:r>
              <a:rPr lang="en-US" altLang="zh-TW" sz="2400" dirty="0" smtClean="0"/>
              <a:t>solutions to </a:t>
            </a:r>
            <a:r>
              <a:rPr lang="en-US" altLang="zh-TW" sz="2400" dirty="0"/>
              <a:t>reduce the identical transitions inside each state [15]</a:t>
            </a:r>
            <a:endParaRPr lang="zh-TW" altLang="en-US" sz="2400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Computer &amp; Internet Architecture Lab</a:t>
            </a:r>
          </a:p>
          <a:p>
            <a:pPr>
              <a:defRPr/>
            </a:pPr>
            <a:r>
              <a:rPr lang="en-US" altLang="zh-TW" smtClean="0"/>
              <a:t>CSIE, National Cheng Kung University</a:t>
            </a:r>
            <a:endParaRPr lang="en-US" altLang="zh-TW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F3F63C-EE3D-4A67-9BE8-F52E6A2DE316}" type="slidenum">
              <a:rPr lang="en-US" altLang="zh-TW" smtClean="0"/>
              <a:pPr>
                <a:defRPr/>
              </a:pPr>
              <a:t>3</a:t>
            </a:fld>
            <a:endParaRPr lang="en-US" altLang="zh-TW"/>
          </a:p>
        </p:txBody>
      </p:sp>
      <p:pic>
        <p:nvPicPr>
          <p:cNvPr id="6" name="圖片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3668" y="2700920"/>
            <a:ext cx="5976664" cy="33203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654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Proposed method 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sz="2400" dirty="0" smtClean="0"/>
              <a:t>In </a:t>
            </a:r>
            <a:r>
              <a:rPr lang="en-US" altLang="zh-TW" sz="2400" dirty="0"/>
              <a:t>the real-life DFA table, identical transitions </a:t>
            </a:r>
            <a:r>
              <a:rPr lang="en-US" altLang="zh-TW" sz="2400" dirty="0" smtClean="0"/>
              <a:t>are not </a:t>
            </a:r>
            <a:r>
              <a:rPr lang="en-US" altLang="zh-TW" sz="2400" dirty="0"/>
              <a:t>consecutive </a:t>
            </a:r>
            <a:r>
              <a:rPr lang="en-US" altLang="zh-TW" sz="2400" dirty="0" smtClean="0"/>
              <a:t>in </a:t>
            </a:r>
            <a:r>
              <a:rPr lang="en-US" altLang="zh-TW" sz="2400" dirty="0"/>
              <a:t>most cases</a:t>
            </a:r>
            <a:endParaRPr lang="en-US" altLang="zh-TW" sz="2400" dirty="0" smtClean="0"/>
          </a:p>
          <a:p>
            <a:r>
              <a:rPr lang="en-US" altLang="zh-TW" sz="2400" dirty="0" smtClean="0"/>
              <a:t>To </a:t>
            </a:r>
            <a:r>
              <a:rPr lang="en-US" altLang="zh-TW" sz="2400" dirty="0"/>
              <a:t>make as many identical </a:t>
            </a:r>
            <a:r>
              <a:rPr lang="en-US" altLang="zh-TW" sz="2400" dirty="0" smtClean="0"/>
              <a:t>transitions consecutive </a:t>
            </a:r>
            <a:r>
              <a:rPr lang="en-US" altLang="zh-TW" sz="2400" dirty="0"/>
              <a:t>as possible, the most effective way is </a:t>
            </a:r>
            <a:r>
              <a:rPr lang="en-US" altLang="zh-TW" sz="2400" dirty="0" smtClean="0"/>
              <a:t>clustering the similar rows adjacent</a:t>
            </a:r>
          </a:p>
          <a:p>
            <a:r>
              <a:rPr lang="en-US" altLang="zh-TW" sz="2400" dirty="0" smtClean="0"/>
              <a:t>we </a:t>
            </a:r>
            <a:r>
              <a:rPr lang="en-US" altLang="zh-TW" sz="2400" dirty="0"/>
              <a:t>employ the bitmap technique </a:t>
            </a:r>
            <a:r>
              <a:rPr lang="en-US" altLang="zh-TW" sz="2400" dirty="0" smtClean="0"/>
              <a:t>to do </a:t>
            </a:r>
            <a:r>
              <a:rPr lang="en-US" altLang="zh-TW" sz="2400" dirty="0"/>
              <a:t>compression along the </a:t>
            </a:r>
            <a:r>
              <a:rPr lang="en-US" altLang="zh-TW" sz="2400" i="1" dirty="0"/>
              <a:t>state </a:t>
            </a:r>
            <a:r>
              <a:rPr lang="en-US" altLang="zh-TW" sz="2400" dirty="0"/>
              <a:t>dimension, called </a:t>
            </a:r>
            <a:r>
              <a:rPr lang="en-US" altLang="zh-TW" sz="2400" i="1" dirty="0"/>
              <a:t>state bitmap</a:t>
            </a:r>
            <a:endParaRPr lang="en-US" altLang="zh-TW" sz="2400" dirty="0" smtClean="0"/>
          </a:p>
          <a:p>
            <a:endParaRPr lang="zh-TW" altLang="en-US" sz="2400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Computer &amp; Internet Architecture Lab</a:t>
            </a:r>
          </a:p>
          <a:p>
            <a:pPr>
              <a:defRPr/>
            </a:pPr>
            <a:r>
              <a:rPr lang="en-US" altLang="zh-TW" smtClean="0"/>
              <a:t>CSIE, National Cheng Kung University</a:t>
            </a:r>
            <a:endParaRPr lang="en-US" altLang="zh-TW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F3F63C-EE3D-4A67-9BE8-F52E6A2DE316}" type="slidenum">
              <a:rPr lang="en-US" altLang="zh-TW" smtClean="0"/>
              <a:pPr>
                <a:defRPr/>
              </a:pPr>
              <a:t>4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65098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Computer &amp; Internet Architecture Lab</a:t>
            </a:r>
          </a:p>
          <a:p>
            <a:pPr>
              <a:defRPr/>
            </a:pPr>
            <a:r>
              <a:rPr lang="en-US" altLang="zh-TW" smtClean="0"/>
              <a:t>CSIE, National Cheng Kung University</a:t>
            </a:r>
            <a:endParaRPr lang="en-US" altLang="zh-TW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F3F63C-EE3D-4A67-9BE8-F52E6A2DE316}" type="slidenum">
              <a:rPr lang="en-US" altLang="zh-TW" smtClean="0"/>
              <a:pPr>
                <a:defRPr/>
              </a:pPr>
              <a:t>5</a:t>
            </a:fld>
            <a:endParaRPr lang="en-US" altLang="zh-TW"/>
          </a:p>
        </p:txBody>
      </p:sp>
      <p:pic>
        <p:nvPicPr>
          <p:cNvPr id="6" name="圖片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39652" y="1376772"/>
            <a:ext cx="6156684" cy="46043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6453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Compression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sz="2400" i="1" dirty="0"/>
              <a:t>N</a:t>
            </a:r>
            <a:r>
              <a:rPr lang="en-US" altLang="zh-TW" sz="2400" dirty="0"/>
              <a:t>-bit bitmap is introduced for </a:t>
            </a:r>
            <a:r>
              <a:rPr lang="en-US" altLang="zh-TW" sz="2400" i="1" dirty="0"/>
              <a:t>state </a:t>
            </a:r>
            <a:r>
              <a:rPr lang="en-US" altLang="zh-TW" sz="2400" i="1" dirty="0" smtClean="0"/>
              <a:t>bitmap </a:t>
            </a:r>
            <a:r>
              <a:rPr lang="en-US" altLang="zh-TW" sz="2400" dirty="0" smtClean="0"/>
              <a:t>to </a:t>
            </a:r>
            <a:r>
              <a:rPr lang="en-US" altLang="zh-TW" sz="2400" dirty="0"/>
              <a:t>compress the </a:t>
            </a:r>
            <a:r>
              <a:rPr lang="en-US" altLang="zh-TW" sz="2400" dirty="0" smtClean="0"/>
              <a:t>consecutively identical transitions </a:t>
            </a:r>
            <a:r>
              <a:rPr lang="en-US" altLang="zh-TW" sz="2400" dirty="0"/>
              <a:t>along the </a:t>
            </a:r>
            <a:r>
              <a:rPr lang="en-US" altLang="zh-TW" sz="2400" i="1" dirty="0"/>
              <a:t>state </a:t>
            </a:r>
            <a:r>
              <a:rPr lang="en-US" altLang="zh-TW" sz="2400" dirty="0"/>
              <a:t>dimension </a:t>
            </a:r>
            <a:r>
              <a:rPr lang="en-US" altLang="zh-TW" sz="2400" dirty="0" smtClean="0"/>
              <a:t>efficiently</a:t>
            </a:r>
          </a:p>
          <a:p>
            <a:r>
              <a:rPr lang="en-US" altLang="zh-TW" sz="2400" dirty="0"/>
              <a:t>some common input </a:t>
            </a:r>
            <a:r>
              <a:rPr lang="en-US" altLang="zh-TW" sz="2400" dirty="0" smtClean="0"/>
              <a:t>characters have </a:t>
            </a:r>
            <a:r>
              <a:rPr lang="en-US" altLang="zh-TW" sz="2400" dirty="0"/>
              <a:t>exactly the same</a:t>
            </a:r>
            <a:r>
              <a:rPr lang="en-US" altLang="zh-TW" sz="2400" i="1" dirty="0" smtClean="0"/>
              <a:t> </a:t>
            </a:r>
            <a:r>
              <a:rPr lang="en-US" altLang="zh-TW" sz="2400" dirty="0" smtClean="0"/>
              <a:t>original </a:t>
            </a:r>
            <a:r>
              <a:rPr lang="en-US" altLang="zh-TW" sz="2400" dirty="0"/>
              <a:t>transitions along </a:t>
            </a:r>
            <a:r>
              <a:rPr lang="en-US" altLang="zh-TW" sz="2400" dirty="0" smtClean="0"/>
              <a:t>the </a:t>
            </a:r>
            <a:r>
              <a:rPr lang="en-US" altLang="zh-TW" sz="2400" i="1" dirty="0" smtClean="0"/>
              <a:t>state </a:t>
            </a:r>
            <a:r>
              <a:rPr lang="en-US" altLang="zh-TW" sz="2400" dirty="0" smtClean="0"/>
              <a:t>dimension, </a:t>
            </a:r>
            <a:r>
              <a:rPr lang="en-US" altLang="zh-TW" sz="2400" dirty="0"/>
              <a:t>so the </a:t>
            </a:r>
            <a:r>
              <a:rPr lang="en-US" altLang="zh-TW" sz="2400" i="1" dirty="0"/>
              <a:t>unique </a:t>
            </a:r>
            <a:r>
              <a:rPr lang="en-US" altLang="zh-TW" sz="2400" i="1" dirty="0" smtClean="0"/>
              <a:t>transition table </a:t>
            </a:r>
            <a:r>
              <a:rPr lang="en-US" altLang="zh-TW" sz="2400" dirty="0"/>
              <a:t>can be compressed further by mapping </a:t>
            </a:r>
            <a:r>
              <a:rPr lang="en-US" altLang="zh-TW" sz="2400" dirty="0" smtClean="0"/>
              <a:t>them</a:t>
            </a:r>
            <a:r>
              <a:rPr lang="en-US" altLang="zh-TW" sz="2400" i="1" dirty="0" smtClean="0"/>
              <a:t> </a:t>
            </a:r>
            <a:r>
              <a:rPr lang="en-US" altLang="zh-TW" sz="2400" dirty="0" smtClean="0"/>
              <a:t>to the same </a:t>
            </a:r>
            <a:r>
              <a:rPr lang="en-US" altLang="zh-TW" sz="2400" dirty="0"/>
              <a:t>character </a:t>
            </a:r>
            <a:r>
              <a:rPr lang="en-US" altLang="zh-TW" sz="2400" dirty="0" smtClean="0"/>
              <a:t>index</a:t>
            </a:r>
            <a:endParaRPr lang="zh-TW" altLang="en-US" sz="2400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Computer &amp; Internet Architecture Lab</a:t>
            </a:r>
          </a:p>
          <a:p>
            <a:pPr>
              <a:defRPr/>
            </a:pPr>
            <a:r>
              <a:rPr lang="en-US" altLang="zh-TW" smtClean="0"/>
              <a:t>CSIE, National Cheng Kung University</a:t>
            </a:r>
            <a:endParaRPr lang="en-US" altLang="zh-TW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F3F63C-EE3D-4A67-9BE8-F52E6A2DE316}" type="slidenum">
              <a:rPr lang="en-US" altLang="zh-TW" smtClean="0"/>
              <a:pPr>
                <a:defRPr/>
              </a:pPr>
              <a:t>6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111755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Compression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Computer &amp; Internet Architecture Lab</a:t>
            </a:r>
          </a:p>
          <a:p>
            <a:pPr>
              <a:defRPr/>
            </a:pPr>
            <a:r>
              <a:rPr lang="en-US" altLang="zh-TW" smtClean="0"/>
              <a:t>CSIE, National Cheng Kung University</a:t>
            </a:r>
            <a:endParaRPr lang="en-US" altLang="zh-TW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F3F63C-EE3D-4A67-9BE8-F52E6A2DE316}" type="slidenum">
              <a:rPr lang="en-US" altLang="zh-TW" smtClean="0"/>
              <a:pPr>
                <a:defRPr/>
              </a:pPr>
              <a:t>7</a:t>
            </a:fld>
            <a:endParaRPr lang="en-US" altLang="zh-TW"/>
          </a:p>
        </p:txBody>
      </p:sp>
      <p:pic>
        <p:nvPicPr>
          <p:cNvPr id="6" name="圖片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86929" y="1593900"/>
            <a:ext cx="6246341" cy="4621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8559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Hardware Matching </a:t>
            </a:r>
            <a:r>
              <a:rPr lang="en-US" altLang="zh-TW" dirty="0" smtClean="0"/>
              <a:t>Engine</a:t>
            </a:r>
            <a:endParaRPr lang="zh-TW" altLang="en-US" dirty="0"/>
          </a:p>
        </p:txBody>
      </p:sp>
      <p:pic>
        <p:nvPicPr>
          <p:cNvPr id="6" name="內容版面配置區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9185" y="2060848"/>
            <a:ext cx="9081829" cy="3636404"/>
          </a:xfrm>
          <a:prstGeom prst="rect">
            <a:avLst/>
          </a:prstGeom>
        </p:spPr>
      </p:pic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Computer &amp; Internet Architecture Lab</a:t>
            </a:r>
          </a:p>
          <a:p>
            <a:pPr>
              <a:defRPr/>
            </a:pPr>
            <a:r>
              <a:rPr lang="en-US" altLang="zh-TW" smtClean="0"/>
              <a:t>CSIE, National Cheng Kung University</a:t>
            </a:r>
            <a:endParaRPr lang="en-US" altLang="zh-TW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F3F63C-EE3D-4A67-9BE8-F52E6A2DE316}" type="slidenum">
              <a:rPr lang="en-US" altLang="zh-TW" smtClean="0"/>
              <a:pPr>
                <a:defRPr/>
              </a:pPr>
              <a:t>8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676478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PERFORMANCE EVALUATION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sz="2400" dirty="0"/>
              <a:t>Algorithm evaluation test is based on a 2.0 GHz </a:t>
            </a:r>
            <a:r>
              <a:rPr lang="en-US" altLang="zh-TW" sz="2400" dirty="0" smtClean="0"/>
              <a:t>dual-core Intel </a:t>
            </a:r>
            <a:r>
              <a:rPr lang="en-US" altLang="zh-TW" sz="2400" dirty="0"/>
              <a:t>XEON L5335 server with Ubuntu 9.04 operation </a:t>
            </a:r>
            <a:r>
              <a:rPr lang="en-US" altLang="zh-TW" sz="2400" dirty="0" smtClean="0"/>
              <a:t>system</a:t>
            </a:r>
            <a:endParaRPr lang="en-US" altLang="zh-TW" sz="2400" dirty="0"/>
          </a:p>
          <a:p>
            <a:r>
              <a:rPr lang="en-US" altLang="zh-TW" sz="2400" dirty="0"/>
              <a:t>Hardware performance test is based on a single Xilinx </a:t>
            </a:r>
            <a:r>
              <a:rPr lang="en-US" altLang="zh-TW" sz="2400" dirty="0" smtClean="0"/>
              <a:t>Virtex-6 (XC6VSX475T</a:t>
            </a:r>
            <a:r>
              <a:rPr lang="en-US" altLang="zh-TW" sz="2400" dirty="0"/>
              <a:t>) FPGA platform</a:t>
            </a:r>
            <a:endParaRPr lang="zh-TW" altLang="en-US" sz="2400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Computer &amp; Internet Architecture Lab</a:t>
            </a:r>
          </a:p>
          <a:p>
            <a:pPr>
              <a:defRPr/>
            </a:pPr>
            <a:r>
              <a:rPr lang="en-US" altLang="zh-TW" smtClean="0"/>
              <a:t>CSIE, National Cheng Kung University</a:t>
            </a:r>
            <a:endParaRPr lang="en-US" altLang="zh-TW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F3F63C-EE3D-4A67-9BE8-F52E6A2DE316}" type="slidenum">
              <a:rPr lang="en-US" altLang="zh-TW" smtClean="0"/>
              <a:pPr>
                <a:defRPr/>
              </a:pPr>
              <a:t>9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031302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udio">
  <a:themeElements>
    <a:clrScheme name="Studio 2">
      <a:dk1>
        <a:srgbClr val="000000"/>
      </a:dk1>
      <a:lt1>
        <a:srgbClr val="FFFFFF"/>
      </a:lt1>
      <a:dk2>
        <a:srgbClr val="3732A0"/>
      </a:dk2>
      <a:lt2>
        <a:srgbClr val="666699"/>
      </a:lt2>
      <a:accent1>
        <a:srgbClr val="CCCCFF"/>
      </a:accent1>
      <a:accent2>
        <a:srgbClr val="009999"/>
      </a:accent2>
      <a:accent3>
        <a:srgbClr val="FFFFFF"/>
      </a:accent3>
      <a:accent4>
        <a:srgbClr val="000000"/>
      </a:accent4>
      <a:accent5>
        <a:srgbClr val="E2E2FF"/>
      </a:accent5>
      <a:accent6>
        <a:srgbClr val="008A8A"/>
      </a:accent6>
      <a:hlink>
        <a:srgbClr val="3366CC"/>
      </a:hlink>
      <a:folHlink>
        <a:srgbClr val="9094B8"/>
      </a:folHlink>
    </a:clrScheme>
    <a:fontScheme name="Studio">
      <a:majorFont>
        <a:latin typeface="Arial Black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udio 1">
        <a:dk1>
          <a:srgbClr val="000000"/>
        </a:dk1>
        <a:lt1>
          <a:srgbClr val="FFFFFF"/>
        </a:lt1>
        <a:dk2>
          <a:srgbClr val="336666"/>
        </a:dk2>
        <a:lt2>
          <a:srgbClr val="CCCC99"/>
        </a:lt2>
        <a:accent1>
          <a:srgbClr val="97CDCC"/>
        </a:accent1>
        <a:accent2>
          <a:srgbClr val="D6E0E0"/>
        </a:accent2>
        <a:accent3>
          <a:srgbClr val="FFFFFF"/>
        </a:accent3>
        <a:accent4>
          <a:srgbClr val="000000"/>
        </a:accent4>
        <a:accent5>
          <a:srgbClr val="C9E3E2"/>
        </a:accent5>
        <a:accent6>
          <a:srgbClr val="C2CBCB"/>
        </a:accent6>
        <a:hlink>
          <a:srgbClr val="99CC00"/>
        </a:hlink>
        <a:folHlink>
          <a:srgbClr val="3366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udio 2">
        <a:dk1>
          <a:srgbClr val="000000"/>
        </a:dk1>
        <a:lt1>
          <a:srgbClr val="FFFFFF"/>
        </a:lt1>
        <a:dk2>
          <a:srgbClr val="3732A0"/>
        </a:dk2>
        <a:lt2>
          <a:srgbClr val="666699"/>
        </a:lt2>
        <a:accent1>
          <a:srgbClr val="CCCCFF"/>
        </a:accent1>
        <a:accent2>
          <a:srgbClr val="009999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008A8A"/>
        </a:accent6>
        <a:hlink>
          <a:srgbClr val="3366CC"/>
        </a:hlink>
        <a:folHlink>
          <a:srgbClr val="9094B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udio 3">
        <a:dk1>
          <a:srgbClr val="000000"/>
        </a:dk1>
        <a:lt1>
          <a:srgbClr val="FFFFFF"/>
        </a:lt1>
        <a:dk2>
          <a:srgbClr val="CD0505"/>
        </a:dk2>
        <a:lt2>
          <a:srgbClr val="5F5F5F"/>
        </a:lt2>
        <a:accent1>
          <a:srgbClr val="D2D5DE"/>
        </a:accent1>
        <a:accent2>
          <a:srgbClr val="D55757"/>
        </a:accent2>
        <a:accent3>
          <a:srgbClr val="FFFFFF"/>
        </a:accent3>
        <a:accent4>
          <a:srgbClr val="000000"/>
        </a:accent4>
        <a:accent5>
          <a:srgbClr val="E5E7EC"/>
        </a:accent5>
        <a:accent6>
          <a:srgbClr val="C14E4E"/>
        </a:accent6>
        <a:hlink>
          <a:srgbClr val="F42D1E"/>
        </a:hlink>
        <a:folHlink>
          <a:srgbClr val="7C849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udio 4">
        <a:dk1>
          <a:srgbClr val="000000"/>
        </a:dk1>
        <a:lt1>
          <a:srgbClr val="FFFFFF"/>
        </a:lt1>
        <a:dk2>
          <a:srgbClr val="551A07"/>
        </a:dk2>
        <a:lt2>
          <a:srgbClr val="CC3300"/>
        </a:lt2>
        <a:accent1>
          <a:srgbClr val="F4B400"/>
        </a:accent1>
        <a:accent2>
          <a:srgbClr val="993300"/>
        </a:accent2>
        <a:accent3>
          <a:srgbClr val="FFFFFF"/>
        </a:accent3>
        <a:accent4>
          <a:srgbClr val="000000"/>
        </a:accent4>
        <a:accent5>
          <a:srgbClr val="F8D6AA"/>
        </a:accent5>
        <a:accent6>
          <a:srgbClr val="8A2D00"/>
        </a:accent6>
        <a:hlink>
          <a:srgbClr val="FF33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udio 5">
        <a:dk1>
          <a:srgbClr val="000000"/>
        </a:dk1>
        <a:lt1>
          <a:srgbClr val="FFFFFF"/>
        </a:lt1>
        <a:dk2>
          <a:srgbClr val="FF0000"/>
        </a:dk2>
        <a:lt2>
          <a:srgbClr val="FFCC00"/>
        </a:lt2>
        <a:accent1>
          <a:srgbClr val="66CCFF"/>
        </a:accent1>
        <a:accent2>
          <a:srgbClr val="009900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008A00"/>
        </a:accent6>
        <a:hlink>
          <a:srgbClr val="FF3300"/>
        </a:hlink>
        <a:folHlink>
          <a:srgbClr val="6600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udio 6">
        <a:dk1>
          <a:srgbClr val="666633"/>
        </a:dk1>
        <a:lt1>
          <a:srgbClr val="FFFFFF"/>
        </a:lt1>
        <a:dk2>
          <a:srgbClr val="000000"/>
        </a:dk2>
        <a:lt2>
          <a:srgbClr val="CC3300"/>
        </a:lt2>
        <a:accent1>
          <a:srgbClr val="808000"/>
        </a:accent1>
        <a:accent2>
          <a:srgbClr val="FF9900"/>
        </a:accent2>
        <a:accent3>
          <a:srgbClr val="AAAAAA"/>
        </a:accent3>
        <a:accent4>
          <a:srgbClr val="DADADA"/>
        </a:accent4>
        <a:accent5>
          <a:srgbClr val="C0C0AA"/>
        </a:accent5>
        <a:accent6>
          <a:srgbClr val="E78A00"/>
        </a:accent6>
        <a:hlink>
          <a:srgbClr val="CC6600"/>
        </a:hlink>
        <a:folHlink>
          <a:srgbClr val="434B1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udio 7">
        <a:dk1>
          <a:srgbClr val="766997"/>
        </a:dk1>
        <a:lt1>
          <a:srgbClr val="FFFFFF"/>
        </a:lt1>
        <a:dk2>
          <a:srgbClr val="530901"/>
        </a:dk2>
        <a:lt2>
          <a:srgbClr val="FFFFFF"/>
        </a:lt2>
        <a:accent1>
          <a:srgbClr val="FF3300"/>
        </a:accent1>
        <a:accent2>
          <a:srgbClr val="CC6600"/>
        </a:accent2>
        <a:accent3>
          <a:srgbClr val="B3AAAA"/>
        </a:accent3>
        <a:accent4>
          <a:srgbClr val="DADADA"/>
        </a:accent4>
        <a:accent5>
          <a:srgbClr val="FFADAA"/>
        </a:accent5>
        <a:accent6>
          <a:srgbClr val="B95C00"/>
        </a:accent6>
        <a:hlink>
          <a:srgbClr val="FF9900"/>
        </a:hlink>
        <a:folHlink>
          <a:srgbClr val="99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udio 8">
        <a:dk1>
          <a:srgbClr val="666699"/>
        </a:dk1>
        <a:lt1>
          <a:srgbClr val="FFFFFF"/>
        </a:lt1>
        <a:dk2>
          <a:srgbClr val="4C004C"/>
        </a:dk2>
        <a:lt2>
          <a:srgbClr val="FFFFFF"/>
        </a:lt2>
        <a:accent1>
          <a:srgbClr val="0099CC"/>
        </a:accent1>
        <a:accent2>
          <a:srgbClr val="993366"/>
        </a:accent2>
        <a:accent3>
          <a:srgbClr val="B2AAB2"/>
        </a:accent3>
        <a:accent4>
          <a:srgbClr val="DADADA"/>
        </a:accent4>
        <a:accent5>
          <a:srgbClr val="AACAE2"/>
        </a:accent5>
        <a:accent6>
          <a:srgbClr val="8A2D5C"/>
        </a:accent6>
        <a:hlink>
          <a:srgbClr val="99CC00"/>
        </a:hlink>
        <a:folHlink>
          <a:srgbClr val="00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udio 9">
        <a:dk1>
          <a:srgbClr val="565682"/>
        </a:dk1>
        <a:lt1>
          <a:srgbClr val="FFFFFF"/>
        </a:lt1>
        <a:dk2>
          <a:srgbClr val="1E1551"/>
        </a:dk2>
        <a:lt2>
          <a:srgbClr val="CCFFFF"/>
        </a:lt2>
        <a:accent1>
          <a:srgbClr val="33CCCC"/>
        </a:accent1>
        <a:accent2>
          <a:srgbClr val="009999"/>
        </a:accent2>
        <a:accent3>
          <a:srgbClr val="ABAAB3"/>
        </a:accent3>
        <a:accent4>
          <a:srgbClr val="DADADA"/>
        </a:accent4>
        <a:accent5>
          <a:srgbClr val="ADE2E2"/>
        </a:accent5>
        <a:accent6>
          <a:srgbClr val="008A8A"/>
        </a:accent6>
        <a:hlink>
          <a:srgbClr val="FF9900"/>
        </a:hlink>
        <a:folHlink>
          <a:srgbClr val="00598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udio 10">
        <a:dk1>
          <a:srgbClr val="CCCC99"/>
        </a:dk1>
        <a:lt1>
          <a:srgbClr val="FFFFFF"/>
        </a:lt1>
        <a:dk2>
          <a:srgbClr val="2E5D5C"/>
        </a:dk2>
        <a:lt2>
          <a:srgbClr val="FFFFFF"/>
        </a:lt2>
        <a:accent1>
          <a:srgbClr val="0099CC"/>
        </a:accent1>
        <a:accent2>
          <a:srgbClr val="D6E0E0"/>
        </a:accent2>
        <a:accent3>
          <a:srgbClr val="ADB6B5"/>
        </a:accent3>
        <a:accent4>
          <a:srgbClr val="DADADA"/>
        </a:accent4>
        <a:accent5>
          <a:srgbClr val="AACAE2"/>
        </a:accent5>
        <a:accent6>
          <a:srgbClr val="C2CBCB"/>
        </a:accent6>
        <a:hlink>
          <a:srgbClr val="CCCC99"/>
        </a:hlink>
        <a:folHlink>
          <a:srgbClr val="428A8C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73965</TotalTime>
  <Words>417</Words>
  <Application>Microsoft Office PowerPoint</Application>
  <PresentationFormat>如螢幕大小 (4:3)</PresentationFormat>
  <Paragraphs>68</Paragraphs>
  <Slides>12</Slides>
  <Notes>2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12</vt:i4>
      </vt:variant>
    </vt:vector>
  </HeadingPairs>
  <TitlesOfParts>
    <vt:vector size="19" baseType="lpstr">
      <vt:lpstr>新細明體</vt:lpstr>
      <vt:lpstr>標楷體</vt:lpstr>
      <vt:lpstr>Arial</vt:lpstr>
      <vt:lpstr>Arial Black</vt:lpstr>
      <vt:lpstr>Times New Roman</vt:lpstr>
      <vt:lpstr>Wingdings</vt:lpstr>
      <vt:lpstr>Studio</vt:lpstr>
      <vt:lpstr>Reorganized and Compact DFA for Efficient Regular Expression Matching</vt:lpstr>
      <vt:lpstr>Problem Description</vt:lpstr>
      <vt:lpstr>Bitmap Compression</vt:lpstr>
      <vt:lpstr>Proposed method </vt:lpstr>
      <vt:lpstr>PowerPoint 簡報</vt:lpstr>
      <vt:lpstr>Compression</vt:lpstr>
      <vt:lpstr>Compression</vt:lpstr>
      <vt:lpstr>Hardware Matching Engine</vt:lpstr>
      <vt:lpstr>PERFORMANCE EVALUATION</vt:lpstr>
      <vt:lpstr>PERFORMANCE EVALUATION</vt:lpstr>
      <vt:lpstr>PERFORMANCE EVALUATION</vt:lpstr>
      <vt:lpstr>PERFORMANCE EVALUATION</vt:lpstr>
    </vt:vector>
  </TitlesOfParts>
  <Company>mediahome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Thesis_ppt</dc:title>
  <dc:creator>HCC</dc:creator>
  <cp:lastModifiedBy>Bananajack</cp:lastModifiedBy>
  <cp:revision>2658</cp:revision>
  <cp:lastPrinted>2013-07-17T05:59:19Z</cp:lastPrinted>
  <dcterms:created xsi:type="dcterms:W3CDTF">2004-07-16T19:12:18Z</dcterms:created>
  <dcterms:modified xsi:type="dcterms:W3CDTF">2014-07-09T01:00:09Z</dcterms:modified>
</cp:coreProperties>
</file>