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91" r:id="rId1"/>
  </p:sldMasterIdLst>
  <p:notesMasterIdLst>
    <p:notesMasterId r:id="rId14"/>
  </p:notesMasterIdLst>
  <p:handoutMasterIdLst>
    <p:handoutMasterId r:id="rId15"/>
  </p:handoutMasterIdLst>
  <p:sldIdLst>
    <p:sldId id="353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4" r:id="rId11"/>
    <p:sldId id="366" r:id="rId12"/>
    <p:sldId id="367" r:id="rId13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CC"/>
    <a:srgbClr val="FFCCCC"/>
    <a:srgbClr val="66CCFF"/>
    <a:srgbClr val="FFFF00"/>
    <a:srgbClr val="99CCFF"/>
    <a:srgbClr val="CCFFFF"/>
    <a:srgbClr val="CCE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26" autoAdjust="0"/>
    <p:restoredTop sz="78679" autoAdjust="0"/>
  </p:normalViewPr>
  <p:slideViewPr>
    <p:cSldViewPr>
      <p:cViewPr varScale="1">
        <p:scale>
          <a:sx n="58" d="100"/>
          <a:sy n="58" d="100"/>
        </p:scale>
        <p:origin x="18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0"/>
    </p:cViewPr>
  </p:sorterViewPr>
  <p:notesViewPr>
    <p:cSldViewPr>
      <p:cViewPr varScale="1">
        <p:scale>
          <a:sx n="109" d="100"/>
          <a:sy n="109" d="100"/>
        </p:scale>
        <p:origin x="-438" y="-84"/>
      </p:cViewPr>
      <p:guideLst>
        <p:guide orient="horz" pos="2142"/>
        <p:guide pos="311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83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E289C45F-CA0B-48F5-BE0B-D9CB8BA21E69}" type="datetime1">
              <a:rPr lang="zh-TW" altLang="en-US"/>
              <a:pPr>
                <a:defRPr/>
              </a:pPr>
              <a:t>2014/7/9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6363"/>
            <a:ext cx="42783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DEBB6D99-E97E-4AAA-9A86-E66A489BAC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9621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4350" y="0"/>
            <a:ext cx="42783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043A2D37-AB5B-49B0-BB23-7290DB0F4CED}" type="datetime1">
              <a:rPr lang="zh-TW" altLang="en-US"/>
              <a:pPr>
                <a:defRPr/>
              </a:pPr>
              <a:t>2014/7/9</a:t>
            </a:fld>
            <a:endParaRPr lang="en-US" altLang="zh-TW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0088" y="511175"/>
            <a:ext cx="3394075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4350" y="6456363"/>
            <a:ext cx="42783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F04AD530-DFE8-409F-AC2F-A68CFC574F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215701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06463"/>
            <a:fld id="{4A4AB603-4ADA-41CD-80B9-898D06F4B216}" type="slidenum">
              <a:rPr lang="en-US" altLang="zh-TW" smtClean="0">
                <a:latin typeface="Arial" pitchFamily="34" charset="0"/>
              </a:rPr>
              <a:pPr defTabSz="906463"/>
              <a:t>1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06463"/>
            <a:fld id="{EDC7BC5A-9160-415B-80D6-45289EFB534E}" type="datetime1">
              <a:rPr lang="zh-TW" altLang="en-US" smtClean="0">
                <a:latin typeface="Arial" pitchFamily="34" charset="0"/>
              </a:rPr>
              <a:pPr defTabSz="906463"/>
              <a:t>2014/7/9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624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06463"/>
            <a:r>
              <a:rPr lang="en-US" altLang="zh-TW" smtClean="0">
                <a:latin typeface="Arial" pitchFamily="34" charset="0"/>
              </a:rPr>
              <a:t>CSIE CIAL Lab</a:t>
            </a:r>
          </a:p>
        </p:txBody>
      </p:sp>
      <p:sp>
        <p:nvSpPr>
          <p:cNvPr id="62469" name="Rectangle 7"/>
          <p:cNvSpPr txBox="1">
            <a:spLocks noGrp="1" noChangeArrowheads="1"/>
          </p:cNvSpPr>
          <p:nvPr/>
        </p:nvSpPr>
        <p:spPr bwMode="auto">
          <a:xfrm>
            <a:off x="5594350" y="6456363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40" tIns="45370" rIns="90740" bIns="45370" anchor="b"/>
          <a:lstStyle/>
          <a:p>
            <a:pPr algn="r" defTabSz="947738"/>
            <a:fld id="{9B16344A-3107-4325-B96D-581F2990343C}" type="slidenum">
              <a:rPr lang="en-US" altLang="zh-TW" sz="1100"/>
              <a:pPr algn="r" defTabSz="947738"/>
              <a:t>1</a:t>
            </a:fld>
            <a:endParaRPr lang="en-US" altLang="zh-TW" sz="1100"/>
          </a:p>
        </p:txBody>
      </p:sp>
      <p:sp>
        <p:nvSpPr>
          <p:cNvPr id="624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9588"/>
            <a:ext cx="3397250" cy="2547937"/>
          </a:xfrm>
          <a:ln/>
        </p:spPr>
      </p:sp>
      <p:sp>
        <p:nvSpPr>
          <p:cNvPr id="624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TW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190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小魚</a:t>
            </a:r>
            <a:r>
              <a:rPr lang="en-US" altLang="zh-TW" dirty="0" smtClean="0"/>
              <a:t>1MB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43A2D37-AB5B-49B0-BB23-7290DB0F4CED}" type="datetime1">
              <a:rPr lang="zh-TW" altLang="en-US" smtClean="0"/>
              <a:pPr>
                <a:defRPr/>
              </a:pPr>
              <a:t>2014/7/9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AD530-DFE8-409F-AC2F-A68CFC574FD5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17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zh-TW" altLang="zh-TW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zh-TW" altLang="zh-TW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zh-TW" altLang="zh-TW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EEB4A-837F-49A6-B673-BC26A4192022}" type="datetime1">
              <a:rPr lang="zh-TW" altLang="en-US"/>
              <a:pPr>
                <a:defRPr/>
              </a:pPr>
              <a:t>2014/7/9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0872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AA98F-05D8-44A8-9759-475B8088B8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2E35E-D90F-4D83-B0CD-BBE9C6575D54}" type="datetime1">
              <a:rPr lang="zh-TW" altLang="en-US"/>
              <a:pPr>
                <a:defRPr/>
              </a:pPr>
              <a:t>2014/7/9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52D30-0AE7-42A3-B1E7-A1874917EA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AC67E-EAB6-4956-B8AE-B6521676F9E0}" type="datetime1">
              <a:rPr lang="zh-TW" altLang="en-US"/>
              <a:pPr>
                <a:defRPr/>
              </a:pPr>
              <a:t>2014/7/9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7A223-2DA6-4EBF-8107-7051207CD7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61526-E49D-4E81-A6CE-EBD204B44E1D}" type="datetime1">
              <a:rPr lang="zh-TW" altLang="en-US"/>
              <a:pPr>
                <a:defRPr/>
              </a:pPr>
              <a:t>2014/7/9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29E2D-6B4F-4CD3-A3D3-C4E701E040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347E-8533-4D5D-9307-04648A9487D3}" type="datetime1">
              <a:rPr lang="zh-TW" altLang="en-US"/>
              <a:pPr>
                <a:defRPr/>
              </a:pPr>
              <a:t>2014/7/9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B1232-DF00-448C-ACCD-8843BA4DAA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75556" y="6308725"/>
            <a:ext cx="20574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B8756-D039-4654-B67B-236A94C2B8EC}" type="datetime1">
              <a:rPr lang="zh-TW" altLang="en-US"/>
              <a:pPr>
                <a:defRPr/>
              </a:pPr>
              <a:t>2014/7/9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792" y="6320172"/>
            <a:ext cx="3960812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Computer &amp; Internet Architecture Lab</a:t>
            </a:r>
          </a:p>
          <a:p>
            <a:pPr>
              <a:defRPr/>
            </a:pPr>
            <a:r>
              <a:rPr lang="en-US" altLang="zh-TW" dirty="0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3F63C-EE3D-4A67-9BE8-F52E6A2DE3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2D7D3-D90F-4FA7-85EA-0085D9F9F68E}" type="datetime1">
              <a:rPr lang="zh-TW" altLang="en-US"/>
              <a:pPr>
                <a:defRPr/>
              </a:pPr>
              <a:t>2014/7/9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1F8A9-F018-403C-95E5-B930BC7EB0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AF0F4-2DE8-4136-BAAA-B37B064CB51A}" type="datetime1">
              <a:rPr lang="zh-TW" altLang="en-US"/>
              <a:pPr>
                <a:defRPr/>
              </a:pPr>
              <a:t>2014/7/9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D8956-5698-4235-87A2-43FFF884C1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85ADF-9CBB-459F-AF59-0FFDF81DA190}" type="datetime1">
              <a:rPr lang="zh-TW" altLang="en-US"/>
              <a:pPr>
                <a:defRPr/>
              </a:pPr>
              <a:t>2014/7/9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E3430-33CF-497A-B2AB-4A94C5B368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9552" y="6308725"/>
            <a:ext cx="20574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6EDF2-D4BD-47D7-9130-8FC2052C6EDB}" type="datetime1">
              <a:rPr lang="zh-TW" altLang="en-US"/>
              <a:pPr>
                <a:defRPr/>
              </a:pPr>
              <a:t>2014/7/9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792" y="6320172"/>
            <a:ext cx="3960812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2683A-7018-4BAB-8721-AD6325F5AF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1EAFE-E229-428A-9344-861A6FE10076}" type="datetime1">
              <a:rPr lang="zh-TW" altLang="en-US"/>
              <a:pPr>
                <a:defRPr/>
              </a:pPr>
              <a:t>2014/7/9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1572C-5C2E-49A2-965C-7CB8B2360B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B20FA-DD94-413D-B82E-528B523AE877}" type="datetime1">
              <a:rPr lang="zh-TW" altLang="en-US"/>
              <a:pPr>
                <a:defRPr/>
              </a:pPr>
              <a:t>2014/7/9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F71D9-75DE-4C83-A83F-0AED518840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0AE51-52AB-4210-ACC9-678CAB4E789C}" type="datetime1">
              <a:rPr lang="zh-TW" altLang="en-US"/>
              <a:pPr>
                <a:defRPr/>
              </a:pPr>
              <a:t>2014/7/9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2CD28-92F7-4E71-AC93-D23BD4717A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fld id="{9DAE4238-3A07-464A-8BD3-BA5F6D62104E}" type="datetime1">
              <a:rPr lang="zh-TW" altLang="en-US"/>
              <a:pPr>
                <a:defRPr/>
              </a:pPr>
              <a:t>2014/7/9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273800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0038" y="6308725"/>
            <a:ext cx="989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fld id="{7EA6CC49-A81B-4B85-B434-D76FD2EC00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zh-TW" altLang="zh-TW" sz="240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5" y="1052512"/>
            <a:ext cx="8316913" cy="1949451"/>
          </a:xfrm>
        </p:spPr>
        <p:txBody>
          <a:bodyPr/>
          <a:lstStyle/>
          <a:p>
            <a:r>
              <a:rPr lang="en-US" altLang="zh-TW" sz="2400" i="0" dirty="0"/>
              <a:t>Reorganized and Compact DFA for Efficient</a:t>
            </a:r>
            <a:br>
              <a:rPr lang="en-US" altLang="zh-TW" sz="2400" i="0" dirty="0"/>
            </a:br>
            <a:r>
              <a:rPr lang="en-US" altLang="zh-TW" sz="2400" i="0" dirty="0"/>
              <a:t>Regular Expression Matching</a:t>
            </a:r>
            <a:endParaRPr lang="en-US" altLang="zh-TW" sz="2400" b="1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7" y="3429000"/>
            <a:ext cx="6444717" cy="2160588"/>
          </a:xfrm>
        </p:spPr>
        <p:txBody>
          <a:bodyPr/>
          <a:lstStyle/>
          <a:p>
            <a:pPr algn="l"/>
            <a:r>
              <a:rPr lang="en-US" altLang="zh-TW" sz="2000" dirty="0"/>
              <a:t>Authors: Kai </a:t>
            </a:r>
            <a:r>
              <a:rPr lang="en-US" altLang="zh-TW" sz="2000" dirty="0" smtClean="0"/>
              <a:t>Wang, </a:t>
            </a:r>
            <a:r>
              <a:rPr lang="en-US" altLang="zh-TW" sz="2000" dirty="0" err="1"/>
              <a:t>Yaxuan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Qi, </a:t>
            </a:r>
            <a:r>
              <a:rPr lang="en-US" altLang="zh-TW" sz="2000" dirty="0" err="1"/>
              <a:t>Yibo</a:t>
            </a:r>
            <a:r>
              <a:rPr lang="en-US" altLang="zh-TW" sz="2000" dirty="0"/>
              <a:t> </a:t>
            </a:r>
            <a:r>
              <a:rPr lang="en-US" altLang="zh-TW" sz="2000" dirty="0" err="1" smtClean="0"/>
              <a:t>Xue</a:t>
            </a:r>
            <a:r>
              <a:rPr lang="en-US" altLang="zh-TW" sz="2000" dirty="0" smtClean="0"/>
              <a:t>, </a:t>
            </a:r>
            <a:r>
              <a:rPr lang="en-US" altLang="zh-TW" sz="2000" dirty="0"/>
              <a:t>Jun </a:t>
            </a:r>
            <a:r>
              <a:rPr lang="en-US" altLang="zh-TW" sz="2000" dirty="0" smtClean="0"/>
              <a:t>Li</a:t>
            </a:r>
          </a:p>
          <a:p>
            <a:pPr algn="l"/>
            <a:r>
              <a:rPr lang="en-US" altLang="zh-TW" sz="2000" dirty="0" smtClean="0"/>
              <a:t>Publisher: </a:t>
            </a:r>
            <a:r>
              <a:rPr lang="en-US" altLang="zh-TW" sz="2000" dirty="0"/>
              <a:t>IEEE ICC 2011</a:t>
            </a:r>
            <a:endParaRPr lang="en-US" altLang="zh-TW" sz="2000" dirty="0" smtClean="0"/>
          </a:p>
          <a:p>
            <a:pPr algn="l"/>
            <a:r>
              <a:rPr lang="en-US" altLang="zh-TW" sz="2000" dirty="0" smtClean="0"/>
              <a:t>Present: Pei-Hua Huang</a:t>
            </a:r>
          </a:p>
          <a:p>
            <a:pPr algn="l"/>
            <a:r>
              <a:rPr lang="en-US" altLang="zh-TW" sz="2000" dirty="0" smtClean="0"/>
              <a:t>Date</a:t>
            </a:r>
            <a:r>
              <a:rPr lang="en-US" altLang="zh-TW" sz="2000" dirty="0"/>
              <a:t>: </a:t>
            </a:r>
            <a:r>
              <a:rPr lang="en-US" altLang="zh-TW" sz="2000" dirty="0" smtClean="0"/>
              <a:t>2014/07/07</a:t>
            </a:r>
            <a:endParaRPr lang="en-US" altLang="zh-TW" sz="2000" dirty="0"/>
          </a:p>
          <a:p>
            <a:pPr eaLnBrk="1" hangingPunct="1">
              <a:lnSpc>
                <a:spcPct val="90000"/>
              </a:lnSpc>
            </a:pPr>
            <a:endParaRPr kumimoji="0" lang="en-US" altLang="zh-TW" sz="2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00113" y="1403350"/>
            <a:ext cx="75596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zh-TW" altLang="en-US" sz="2800" b="1">
              <a:solidFill>
                <a:schemeClr val="tx2"/>
              </a:solidFill>
              <a:latin typeface="Arial Black" pitchFamily="34" charset="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/>
              <a:t>National Cheng Kung University, Taiwan R.O.C.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PERFORMANCE 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425" y="1700808"/>
            <a:ext cx="7583775" cy="406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53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PERFORMANCE 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552" y="1764333"/>
            <a:ext cx="6057292" cy="417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8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PERFORMANCE 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338" y="1573262"/>
            <a:ext cx="6300700" cy="4209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32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Problem Description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A DFA </a:t>
            </a:r>
            <a:r>
              <a:rPr lang="en-US" altLang="zh-TW" sz="2400" dirty="0"/>
              <a:t>can be represented by a two-dimensional table </a:t>
            </a:r>
            <a:r>
              <a:rPr lang="en-US" altLang="zh-TW" sz="2400" dirty="0" smtClean="0"/>
              <a:t>Δ</a:t>
            </a:r>
            <a:r>
              <a:rPr lang="en-US" altLang="zh-TW" sz="1600" i="1" dirty="0" smtClean="0"/>
              <a:t>N*M</a:t>
            </a:r>
            <a:r>
              <a:rPr lang="en-US" altLang="zh-TW" sz="2400" i="1" dirty="0" smtClean="0"/>
              <a:t>, </a:t>
            </a:r>
            <a:r>
              <a:rPr lang="en-US" altLang="zh-TW" sz="2400" dirty="0" smtClean="0"/>
              <a:t>each </a:t>
            </a:r>
            <a:r>
              <a:rPr lang="en-US" altLang="zh-TW" sz="2400" dirty="0"/>
              <a:t>element </a:t>
            </a:r>
            <a:r>
              <a:rPr lang="en-US" altLang="zh-TW" sz="2400" i="1" dirty="0"/>
              <a:t>δ</a:t>
            </a:r>
            <a:r>
              <a:rPr lang="en-US" altLang="zh-TW" sz="2400" dirty="0"/>
              <a:t>(</a:t>
            </a:r>
            <a:r>
              <a:rPr lang="en-US" altLang="zh-TW" sz="2400" i="1" dirty="0" err="1"/>
              <a:t>φ</a:t>
            </a:r>
            <a:r>
              <a:rPr lang="en-US" altLang="zh-TW" sz="1600" i="1" dirty="0" err="1"/>
              <a:t>w</a:t>
            </a:r>
            <a:r>
              <a:rPr lang="en-US" altLang="zh-TW" sz="2400" dirty="0"/>
              <a:t>, </a:t>
            </a:r>
            <a:r>
              <a:rPr lang="en-US" altLang="zh-TW" sz="2400" i="1" dirty="0" err="1"/>
              <a:t>σ</a:t>
            </a:r>
            <a:r>
              <a:rPr lang="en-US" altLang="zh-TW" sz="1600" i="1" dirty="0" err="1"/>
              <a:t>κ</a:t>
            </a:r>
            <a:r>
              <a:rPr lang="en-US" altLang="zh-TW" sz="2400" dirty="0"/>
              <a:t>) in Δ</a:t>
            </a:r>
            <a:r>
              <a:rPr lang="en-US" altLang="zh-TW" sz="1600" i="1" dirty="0"/>
              <a:t>N*M</a:t>
            </a:r>
            <a:r>
              <a:rPr lang="en-US" altLang="zh-TW" sz="2400" i="1" dirty="0"/>
              <a:t> </a:t>
            </a:r>
            <a:r>
              <a:rPr lang="en-US" altLang="zh-TW" sz="2400" dirty="0"/>
              <a:t>stands for </a:t>
            </a:r>
            <a:r>
              <a:rPr lang="en-US" altLang="zh-TW" sz="2400" dirty="0" smtClean="0"/>
              <a:t>the next-state </a:t>
            </a:r>
            <a:r>
              <a:rPr lang="en-US" altLang="zh-TW" sz="2400" dirty="0"/>
              <a:t>transition of state </a:t>
            </a:r>
            <a:r>
              <a:rPr lang="en-US" altLang="zh-TW" sz="2400" i="1" dirty="0" err="1"/>
              <a:t>φ</a:t>
            </a:r>
            <a:r>
              <a:rPr lang="en-US" altLang="zh-TW" sz="1600" i="1" dirty="0" err="1"/>
              <a:t>w</a:t>
            </a:r>
            <a:r>
              <a:rPr lang="en-US" altLang="zh-TW" sz="2400" i="1" dirty="0"/>
              <a:t> </a:t>
            </a:r>
            <a:r>
              <a:rPr lang="en-US" altLang="zh-TW" sz="2400" dirty="0"/>
              <a:t>corresponding to input </a:t>
            </a:r>
            <a:r>
              <a:rPr lang="en-US" altLang="zh-TW" sz="2400" dirty="0" smtClean="0"/>
              <a:t>character </a:t>
            </a:r>
            <a:r>
              <a:rPr lang="el-GR" altLang="zh-TW" sz="2400" i="1" dirty="0" smtClean="0"/>
              <a:t>σ</a:t>
            </a:r>
            <a:r>
              <a:rPr lang="el-GR" altLang="zh-TW" sz="1600" i="1" dirty="0" smtClean="0"/>
              <a:t>κ</a:t>
            </a:r>
            <a:endParaRPr lang="en-US" altLang="zh-TW" sz="1600" i="1" dirty="0" smtClean="0"/>
          </a:p>
          <a:p>
            <a:r>
              <a:rPr lang="en-US" altLang="zh-TW" sz="2400" dirty="0" smtClean="0"/>
              <a:t>In real-life rule </a:t>
            </a:r>
            <a:r>
              <a:rPr lang="en-US" altLang="zh-TW" sz="2400" dirty="0"/>
              <a:t>sets, almost every state can share the same </a:t>
            </a:r>
            <a:r>
              <a:rPr lang="en-US" altLang="zh-TW" sz="2400" dirty="0" smtClean="0"/>
              <a:t>next-state transitions </a:t>
            </a:r>
            <a:r>
              <a:rPr lang="en-US" altLang="zh-TW" sz="2400" dirty="0"/>
              <a:t>with multiple other states for most input characters</a:t>
            </a:r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044" y="3678237"/>
            <a:ext cx="3656422" cy="278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2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Bitmap Compression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Bitmap compression </a:t>
            </a:r>
            <a:r>
              <a:rPr lang="en-US" altLang="zh-TW" sz="2400" dirty="0" smtClean="0"/>
              <a:t>technique utilized </a:t>
            </a:r>
            <a:r>
              <a:rPr lang="en-US" altLang="zh-TW" sz="2400" dirty="0"/>
              <a:t>in existing </a:t>
            </a:r>
            <a:r>
              <a:rPr lang="en-US" altLang="zh-TW" sz="2400" dirty="0" smtClean="0"/>
              <a:t>solutions to </a:t>
            </a:r>
            <a:r>
              <a:rPr lang="en-US" altLang="zh-TW" sz="2400" dirty="0"/>
              <a:t>reduce the identical transitions inside each state [15]</a:t>
            </a:r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68" y="2700920"/>
            <a:ext cx="5976664" cy="33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5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Proposed method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In </a:t>
            </a:r>
            <a:r>
              <a:rPr lang="en-US" altLang="zh-TW" sz="2400" dirty="0"/>
              <a:t>the real-life DFA table, identical transitions </a:t>
            </a:r>
            <a:r>
              <a:rPr lang="en-US" altLang="zh-TW" sz="2400" dirty="0" smtClean="0"/>
              <a:t>are not </a:t>
            </a:r>
            <a:r>
              <a:rPr lang="en-US" altLang="zh-TW" sz="2400" dirty="0"/>
              <a:t>consecutive </a:t>
            </a:r>
            <a:r>
              <a:rPr lang="en-US" altLang="zh-TW" sz="2400" dirty="0" smtClean="0"/>
              <a:t>in </a:t>
            </a:r>
            <a:r>
              <a:rPr lang="en-US" altLang="zh-TW" sz="2400" dirty="0"/>
              <a:t>most cases</a:t>
            </a:r>
            <a:endParaRPr lang="en-US" altLang="zh-TW" sz="2400" dirty="0" smtClean="0"/>
          </a:p>
          <a:p>
            <a:r>
              <a:rPr lang="en-US" altLang="zh-TW" sz="2400" dirty="0" smtClean="0"/>
              <a:t>To </a:t>
            </a:r>
            <a:r>
              <a:rPr lang="en-US" altLang="zh-TW" sz="2400" dirty="0"/>
              <a:t>make as many identical </a:t>
            </a:r>
            <a:r>
              <a:rPr lang="en-US" altLang="zh-TW" sz="2400" dirty="0" smtClean="0"/>
              <a:t>transitions consecutive </a:t>
            </a:r>
            <a:r>
              <a:rPr lang="en-US" altLang="zh-TW" sz="2400" dirty="0"/>
              <a:t>as possible, the most effective way is </a:t>
            </a:r>
            <a:r>
              <a:rPr lang="en-US" altLang="zh-TW" sz="2400" dirty="0" smtClean="0"/>
              <a:t>clustering the similar rows adjacent</a:t>
            </a:r>
          </a:p>
          <a:p>
            <a:r>
              <a:rPr lang="en-US" altLang="zh-TW" sz="2400" dirty="0" smtClean="0"/>
              <a:t>we </a:t>
            </a:r>
            <a:r>
              <a:rPr lang="en-US" altLang="zh-TW" sz="2400" dirty="0"/>
              <a:t>employ the bitmap technique </a:t>
            </a:r>
            <a:r>
              <a:rPr lang="en-US" altLang="zh-TW" sz="2400" dirty="0" smtClean="0"/>
              <a:t>to do </a:t>
            </a:r>
            <a:r>
              <a:rPr lang="en-US" altLang="zh-TW" sz="2400" dirty="0"/>
              <a:t>compression along the </a:t>
            </a:r>
            <a:r>
              <a:rPr lang="en-US" altLang="zh-TW" sz="2400" i="1" dirty="0"/>
              <a:t>state </a:t>
            </a:r>
            <a:r>
              <a:rPr lang="en-US" altLang="zh-TW" sz="2400" dirty="0"/>
              <a:t>dimension, called </a:t>
            </a:r>
            <a:r>
              <a:rPr lang="en-US" altLang="zh-TW" sz="2400" i="1" dirty="0"/>
              <a:t>state bitmap</a:t>
            </a:r>
            <a:endParaRPr lang="en-US" altLang="zh-TW" sz="2400" dirty="0" smtClean="0"/>
          </a:p>
          <a:p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09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652" y="1376772"/>
            <a:ext cx="6156684" cy="460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5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Compression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i="1" dirty="0"/>
              <a:t>N</a:t>
            </a:r>
            <a:r>
              <a:rPr lang="en-US" altLang="zh-TW" sz="2400" dirty="0"/>
              <a:t>-bit bitmap is introduced for </a:t>
            </a:r>
            <a:r>
              <a:rPr lang="en-US" altLang="zh-TW" sz="2400" i="1" dirty="0"/>
              <a:t>state </a:t>
            </a:r>
            <a:r>
              <a:rPr lang="en-US" altLang="zh-TW" sz="2400" i="1" dirty="0" smtClean="0"/>
              <a:t>bitmap </a:t>
            </a:r>
            <a:r>
              <a:rPr lang="en-US" altLang="zh-TW" sz="2400" dirty="0" smtClean="0"/>
              <a:t>to </a:t>
            </a:r>
            <a:r>
              <a:rPr lang="en-US" altLang="zh-TW" sz="2400" dirty="0"/>
              <a:t>compress the </a:t>
            </a:r>
            <a:r>
              <a:rPr lang="en-US" altLang="zh-TW" sz="2400" dirty="0" smtClean="0"/>
              <a:t>consecutively identical transitions </a:t>
            </a:r>
            <a:r>
              <a:rPr lang="en-US" altLang="zh-TW" sz="2400" dirty="0"/>
              <a:t>along the </a:t>
            </a:r>
            <a:r>
              <a:rPr lang="en-US" altLang="zh-TW" sz="2400" i="1" dirty="0"/>
              <a:t>state </a:t>
            </a:r>
            <a:r>
              <a:rPr lang="en-US" altLang="zh-TW" sz="2400" dirty="0"/>
              <a:t>dimension </a:t>
            </a:r>
            <a:r>
              <a:rPr lang="en-US" altLang="zh-TW" sz="2400" dirty="0" smtClean="0"/>
              <a:t>efficiently</a:t>
            </a:r>
          </a:p>
          <a:p>
            <a:r>
              <a:rPr lang="en-US" altLang="zh-TW" sz="2400" dirty="0"/>
              <a:t>some common input </a:t>
            </a:r>
            <a:r>
              <a:rPr lang="en-US" altLang="zh-TW" sz="2400" dirty="0" smtClean="0"/>
              <a:t>characters have </a:t>
            </a:r>
            <a:r>
              <a:rPr lang="en-US" altLang="zh-TW" sz="2400" dirty="0"/>
              <a:t>exactly the same</a:t>
            </a:r>
            <a:r>
              <a:rPr lang="en-US" altLang="zh-TW" sz="2400" i="1" dirty="0" smtClean="0"/>
              <a:t> </a:t>
            </a:r>
            <a:r>
              <a:rPr lang="en-US" altLang="zh-TW" sz="2400" dirty="0" smtClean="0"/>
              <a:t>original </a:t>
            </a:r>
            <a:r>
              <a:rPr lang="en-US" altLang="zh-TW" sz="2400" dirty="0"/>
              <a:t>transitions along </a:t>
            </a:r>
            <a:r>
              <a:rPr lang="en-US" altLang="zh-TW" sz="2400" dirty="0" smtClean="0"/>
              <a:t>the </a:t>
            </a:r>
            <a:r>
              <a:rPr lang="en-US" altLang="zh-TW" sz="2400" i="1" dirty="0" smtClean="0"/>
              <a:t>state </a:t>
            </a:r>
            <a:r>
              <a:rPr lang="en-US" altLang="zh-TW" sz="2400" dirty="0" smtClean="0"/>
              <a:t>dimension, </a:t>
            </a:r>
            <a:r>
              <a:rPr lang="en-US" altLang="zh-TW" sz="2400" dirty="0"/>
              <a:t>so the </a:t>
            </a:r>
            <a:r>
              <a:rPr lang="en-US" altLang="zh-TW" sz="2400" i="1" dirty="0"/>
              <a:t>unique </a:t>
            </a:r>
            <a:r>
              <a:rPr lang="en-US" altLang="zh-TW" sz="2400" i="1" dirty="0" smtClean="0"/>
              <a:t>transition table </a:t>
            </a:r>
            <a:r>
              <a:rPr lang="en-US" altLang="zh-TW" sz="2400" dirty="0"/>
              <a:t>can be compressed further by mapping </a:t>
            </a:r>
            <a:r>
              <a:rPr lang="en-US" altLang="zh-TW" sz="2400" dirty="0" smtClean="0"/>
              <a:t>them</a:t>
            </a:r>
            <a:r>
              <a:rPr lang="en-US" altLang="zh-TW" sz="2400" i="1" dirty="0" smtClean="0"/>
              <a:t> </a:t>
            </a:r>
            <a:r>
              <a:rPr lang="en-US" altLang="zh-TW" sz="2400" dirty="0" smtClean="0"/>
              <a:t>to the same </a:t>
            </a:r>
            <a:r>
              <a:rPr lang="en-US" altLang="zh-TW" sz="2400" dirty="0"/>
              <a:t>character </a:t>
            </a:r>
            <a:r>
              <a:rPr lang="en-US" altLang="zh-TW" sz="2400" dirty="0" smtClean="0"/>
              <a:t>index</a:t>
            </a:r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175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Compression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929" y="1593900"/>
            <a:ext cx="6246341" cy="462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5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Hardware Matching </a:t>
            </a:r>
            <a:r>
              <a:rPr lang="en-US" altLang="zh-TW" dirty="0" smtClean="0"/>
              <a:t>Engine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185" y="2060848"/>
            <a:ext cx="9081829" cy="3636404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647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PERFORMANCE 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Algorithm evaluation test is based on a 2.0 GHz </a:t>
            </a:r>
            <a:r>
              <a:rPr lang="en-US" altLang="zh-TW" sz="2400" dirty="0" smtClean="0"/>
              <a:t>dual-core Intel </a:t>
            </a:r>
            <a:r>
              <a:rPr lang="en-US" altLang="zh-TW" sz="2400" dirty="0"/>
              <a:t>XEON L5335 server with Ubuntu 9.04 operation </a:t>
            </a:r>
            <a:r>
              <a:rPr lang="en-US" altLang="zh-TW" sz="2400" dirty="0" smtClean="0"/>
              <a:t>system</a:t>
            </a:r>
            <a:endParaRPr lang="en-US" altLang="zh-TW" sz="2400" dirty="0"/>
          </a:p>
          <a:p>
            <a:r>
              <a:rPr lang="en-US" altLang="zh-TW" sz="2400" dirty="0"/>
              <a:t>Hardware performance test is based on a single Xilinx </a:t>
            </a:r>
            <a:r>
              <a:rPr lang="en-US" altLang="zh-TW" sz="2400" dirty="0" smtClean="0"/>
              <a:t>Virtex-6 (XC6VSX475T</a:t>
            </a:r>
            <a:r>
              <a:rPr lang="en-US" altLang="zh-TW" sz="2400" dirty="0"/>
              <a:t>) FPGA platform</a:t>
            </a:r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313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Studio">
      <a:majorFont>
        <a:latin typeface="Arial Black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73965</TotalTime>
  <Words>417</Words>
  <Application>Microsoft Office PowerPoint</Application>
  <PresentationFormat>如螢幕大小 (4:3)</PresentationFormat>
  <Paragraphs>68</Paragraphs>
  <Slides>12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新細明體</vt:lpstr>
      <vt:lpstr>標楷體</vt:lpstr>
      <vt:lpstr>Arial</vt:lpstr>
      <vt:lpstr>Arial Black</vt:lpstr>
      <vt:lpstr>Times New Roman</vt:lpstr>
      <vt:lpstr>Wingdings</vt:lpstr>
      <vt:lpstr>Studio</vt:lpstr>
      <vt:lpstr>Reorganized and Compact DFA for Efficient Regular Expression Matching</vt:lpstr>
      <vt:lpstr>Problem Description</vt:lpstr>
      <vt:lpstr>Bitmap Compression</vt:lpstr>
      <vt:lpstr>Proposed method </vt:lpstr>
      <vt:lpstr>PowerPoint 簡報</vt:lpstr>
      <vt:lpstr>Compression</vt:lpstr>
      <vt:lpstr>Compression</vt:lpstr>
      <vt:lpstr>Hardware Matching Engine</vt:lpstr>
      <vt:lpstr>PERFORMANCE EVALUATION</vt:lpstr>
      <vt:lpstr>PERFORMANCE EVALUATION</vt:lpstr>
      <vt:lpstr>PERFORMANCE EVALUATION</vt:lpstr>
      <vt:lpstr>PERFORMANCE EVALUATION</vt:lpstr>
    </vt:vector>
  </TitlesOfParts>
  <Company>mediahome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Thesis_ppt</dc:title>
  <dc:creator>HCC</dc:creator>
  <cp:lastModifiedBy>Bananajack</cp:lastModifiedBy>
  <cp:revision>2658</cp:revision>
  <cp:lastPrinted>2013-07-17T05:59:19Z</cp:lastPrinted>
  <dcterms:created xsi:type="dcterms:W3CDTF">2004-07-16T19:12:18Z</dcterms:created>
  <dcterms:modified xsi:type="dcterms:W3CDTF">2014-07-09T01:00:09Z</dcterms:modified>
</cp:coreProperties>
</file>